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9" d="100"/>
          <a:sy n="99" d="100"/>
        </p:scale>
        <p:origin x="90" y="3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80180024"/>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58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27 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748" y="115886"/>
            <a:ext cx="4894975" cy="4185761"/>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28 а</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қпан</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ға</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27 </a:t>
            </a:r>
            <a:r>
              <a:rPr lang="ru-RU" altLang="ru-RU" sz="1200" b="1" dirty="0" err="1">
                <a:latin typeface="Times New Roman" panose="02020603050405020304" pitchFamily="18" charset="0"/>
                <a:cs typeface="Times New Roman" pitchFamily="18" charset="0"/>
              </a:rPr>
              <a:t>ақпанның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28 </a:t>
            </a:r>
            <a:r>
              <a:rPr lang="ru-RU" altLang="ru-RU" sz="1200" b="1" dirty="0" err="1">
                <a:latin typeface="Times New Roman" panose="02020603050405020304" pitchFamily="18" charset="0"/>
                <a:cs typeface="Times New Roman" pitchFamily="18" charset="0"/>
              </a:rPr>
              <a:t>ақпанның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аздаған қар жауады. Солтүстік-батыстан соғатын жел оңтүстік-шығысқа ауысады, күші 5-10 м/с. </a:t>
            </a:r>
            <a:r>
              <a:rPr lang="ru-RU" sz="1200" dirty="0">
                <a:solidFill>
                  <a:prstClr val="black"/>
                </a:solidFill>
                <a:latin typeface="Times New Roman" panose="02020603050405020304" pitchFamily="18" charset="0"/>
                <a:cs typeface="Times New Roman" pitchFamily="18" charset="0"/>
              </a:rPr>
              <a:t>А</a:t>
            </a:r>
            <a:r>
              <a:rPr lang="kk-KZ" sz="1200" dirty="0">
                <a:solidFill>
                  <a:prstClr val="black"/>
                </a:solidFill>
                <a:latin typeface="Times New Roman" panose="02020603050405020304" pitchFamily="18" charset="0"/>
                <a:cs typeface="Times New Roman" pitchFamily="18" charset="0"/>
              </a:rPr>
              <a:t>уа температурасы түнде 26-28, күндіз 17-19 аяз болады.</a:t>
            </a:r>
          </a:p>
          <a:p>
            <a:pPr algn="just">
              <a:spcBef>
                <a:spcPts val="0"/>
              </a:spcBef>
              <a:defRPr/>
            </a:pPr>
            <a:endParaRPr lang="kk-KZ" sz="11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01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наурызға</a:t>
            </a:r>
            <a:r>
              <a:rPr kumimoji="0" lang="kk-KZ" sz="13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28 </a:t>
            </a:r>
            <a:r>
              <a:rPr lang="ru-RU" altLang="ru-RU" sz="1200" b="1" dirty="0" err="1">
                <a:latin typeface="Times New Roman" panose="02020603050405020304" pitchFamily="18" charset="0"/>
                <a:cs typeface="Times New Roman" pitchFamily="18" charset="0"/>
              </a:rPr>
              <a:t>ақпанның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01 </a:t>
            </a:r>
            <a:r>
              <a:rPr lang="ru-RU" altLang="ru-RU" sz="1200" b="1" dirty="0" err="1">
                <a:latin typeface="Times New Roman" panose="02020603050405020304" pitchFamily="18" charset="0"/>
                <a:cs typeface="Times New Roman" pitchFamily="18" charset="0"/>
              </a:rPr>
              <a:t>наурызға</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a:t>
            </a:r>
            <a:r>
              <a:rPr lang="ru-RU" sz="1200" dirty="0">
                <a:solidFill>
                  <a:prstClr val="black"/>
                </a:solidFill>
                <a:latin typeface="Times New Roman" panose="02020603050405020304" pitchFamily="18" charset="0"/>
                <a:cs typeface="Times New Roman" pitchFamily="18" charset="0"/>
              </a:rPr>
              <a:t>-</a:t>
            </a:r>
            <a:r>
              <a:rPr lang="kk-KZ" sz="1200" dirty="0">
                <a:solidFill>
                  <a:prstClr val="black"/>
                </a:solidFill>
                <a:latin typeface="Times New Roman" panose="02020603050405020304" pitchFamily="18" charset="0"/>
                <a:cs typeface="Times New Roman" pitchFamily="18" charset="0"/>
              </a:rPr>
              <a:t>шашынсыз. Оңтүстіктен жел соғады, күші 2-7 м/с.  Ауа температурасы түнде 30-32 аяз болады.</a:t>
            </a: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i="1" dirty="0" err="1">
                <a:latin typeface="Times New Roman" pitchFamily="18" charset="0"/>
                <a:cs typeface="Times New Roman" pitchFamily="18" charset="0"/>
              </a:rPr>
              <a:t>Метеорологиялық</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жағдайлар</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қала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атмосферасында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ластаушы</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заттардың</a:t>
            </a:r>
            <a:r>
              <a:rPr lang="ru-RU" sz="1200" i="1" dirty="0">
                <a:latin typeface="Times New Roman" pitchFamily="18" charset="0"/>
                <a:cs typeface="Times New Roman" pitchFamily="18" charset="0"/>
              </a:rPr>
              <a:t> </a:t>
            </a:r>
            <a:r>
              <a:rPr lang="ru-RU" sz="1200" b="1" i="1" dirty="0">
                <a:latin typeface="Times New Roman" pitchFamily="18" charset="0"/>
                <a:cs typeface="Times New Roman" pitchFamily="18" charset="0"/>
              </a:rPr>
              <a:t>сейілуіне </a:t>
            </a:r>
            <a:r>
              <a:rPr lang="ru-RU" sz="1200" i="1" dirty="0" err="1">
                <a:latin typeface="Times New Roman" pitchFamily="18" charset="0"/>
                <a:cs typeface="Times New Roman" pitchFamily="18" charset="0"/>
              </a:rPr>
              <a:t>ықпал</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етеді</a:t>
            </a:r>
            <a:r>
              <a:rPr lang="ru-RU" sz="1200" i="1" dirty="0">
                <a:latin typeface="Times New Roman" pitchFamily="18" charset="0"/>
                <a:cs typeface="Times New Roman" pitchFamily="18" charset="0"/>
              </a:rPr>
              <a:t>.</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solidFill>
                  <a:schemeClr val="tx1"/>
                </a:solidFill>
                <a:latin typeface="Times New Roman" pitchFamily="18" charset="0"/>
                <a:cs typeface="Times New Roman" pitchFamily="18" charset="0"/>
                <a:sym typeface="+mn-ea"/>
              </a:rPr>
              <a:t>төмен </a:t>
            </a:r>
            <a:r>
              <a:rPr lang="kk-KZ" altLang="en-US" sz="1200" i="1" dirty="0">
                <a:solidFill>
                  <a:schemeClr val="tx1"/>
                </a:solidFill>
                <a:latin typeface="Times New Roman" pitchFamily="18" charset="0"/>
                <a:cs typeface="Times New Roman" pitchFamily="18" charset="0"/>
                <a:sym typeface="+mn-ea"/>
              </a:rPr>
              <a:t>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дәрежелі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200" b="1" dirty="0">
              <a:latin typeface="Times New Roman" panose="02020603050405020304" pitchFamily="18" charset="0"/>
              <a:cs typeface="Times New Roman" panose="02020603050405020304" pitchFamily="18" charset="0"/>
            </a:endParaRPr>
          </a:p>
          <a:p>
            <a:pPr indent="182563"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27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да</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0766389"/>
              </p:ext>
            </p:extLst>
          </p:nvPr>
        </p:nvGraphicFramePr>
        <p:xfrm>
          <a:off x="5071897" y="4301620"/>
          <a:ext cx="4572000" cy="2087384"/>
        </p:xfrm>
        <a:graphic>
          <a:graphicData uri="http://schemas.openxmlformats.org/drawingml/2006/table">
            <a:tbl>
              <a:tblPr firstRow="1" bandRow="1">
                <a:tableStyleId>{5C22544A-7EE6-4342-B048-85BDC9FD1C3A}</a:tableStyleId>
              </a:tblPr>
              <a:tblGrid>
                <a:gridCol w="1743749">
                  <a:extLst>
                    <a:ext uri="{9D8B030D-6E8A-4147-A177-3AD203B41FA5}">
                      <a16:colId xmlns:a16="http://schemas.microsoft.com/office/drawing/2014/main" val="20000"/>
                    </a:ext>
                  </a:extLst>
                </a:gridCol>
                <a:gridCol w="1419138">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97174">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81825">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0.036</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8261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0.019</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95082">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120</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82612">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580</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0.116</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82612">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0.315</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65467">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110</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0.276</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Баймуканова Г.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21277</TotalTime>
  <Words>581</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4078</cp:revision>
  <cp:lastPrinted>2021-07-01T07:38:07Z</cp:lastPrinted>
  <dcterms:created xsi:type="dcterms:W3CDTF">2018-03-27T06:03:00Z</dcterms:created>
  <dcterms:modified xsi:type="dcterms:W3CDTF">2026-02-27T06:19:02Z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