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1"/>
    <p:restoredTop sz="94610"/>
  </p:normalViewPr>
  <p:slideViewPr>
    <p:cSldViewPr snapToGrid="0">
      <p:cViewPr varScale="1">
        <p:scale>
          <a:sx n="103" d="100"/>
          <a:sy n="103" d="100"/>
        </p:scale>
        <p:origin x="1530" y="1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61420948"/>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64</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a:t>
                      </a:r>
                      <a:r>
                        <a:rPr lang="ru-RU" dirty="0"/>
                        <a:t>6</a:t>
                      </a:r>
                      <a:r>
                        <a:rPr dirty="0"/>
                        <a:t> </a:t>
                      </a:r>
                      <a:r>
                        <a:rPr dirty="0" err="1"/>
                        <a:t>жыл</a:t>
                      </a:r>
                      <a:r>
                        <a:rPr dirty="0"/>
                        <a:t> </a:t>
                      </a:r>
                      <a:r>
                        <a:rPr lang="en-US" dirty="0"/>
                        <a:t>0</a:t>
                      </a:r>
                      <a:r>
                        <a:rPr lang="ru-RU" dirty="0"/>
                        <a:t>5</a:t>
                      </a:r>
                      <a:r>
                        <a:rPr lang="en-US" dirty="0"/>
                        <a:t> </a:t>
                      </a:r>
                      <a:r>
                        <a:rPr lang="ru-RU" baseline="0" dirty="0" err="1"/>
                        <a:t>наурыз</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5057562" y="115886"/>
            <a:ext cx="4710749" cy="258531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fontAlgn="auto" hangingPunct="1">
              <a:spcBef>
                <a:spcPts val="0"/>
              </a:spcBef>
              <a:spcAft>
                <a:spcPts val="0"/>
              </a:spcAft>
              <a:buFontTx/>
              <a:buNone/>
              <a:defRPr/>
            </a:pPr>
            <a:r>
              <a:rPr lang="ru-RU" altLang="ru-RU" sz="1200" b="1" kern="0" dirty="0">
                <a:solidFill>
                  <a:srgbClr val="000000"/>
                </a:solidFill>
                <a:latin typeface="Times New Roman" panose="02020603050405020304" pitchFamily="18" charset="0"/>
                <a:ea typeface="Calibri"/>
                <a:cs typeface="Times New Roman" pitchFamily="18" charset="0"/>
                <a:sym typeface="Calibri"/>
              </a:rPr>
              <a:t>Астана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қаласы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бойынша</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ауа-райы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болжамы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p>
          <a:p>
            <a:pPr indent="179388" algn="ctr" eaLnBrk="1" fontAlgn="auto" hangingPunct="1">
              <a:spcBef>
                <a:spcPts val="0"/>
              </a:spcBef>
              <a:spcAft>
                <a:spcPts val="0"/>
              </a:spcAft>
              <a:buFontTx/>
              <a:buNone/>
              <a:defRPr/>
            </a:pPr>
            <a:r>
              <a:rPr lang="ru-RU" altLang="ru-RU" sz="1200" b="1" kern="0" dirty="0">
                <a:solidFill>
                  <a:srgbClr val="000000"/>
                </a:solidFill>
                <a:latin typeface="Times New Roman" panose="02020603050405020304" pitchFamily="18" charset="0"/>
                <a:ea typeface="Calibri"/>
                <a:cs typeface="Times New Roman" pitchFamily="18" charset="0"/>
                <a:sym typeface="Calibri"/>
              </a:rPr>
              <a:t>2026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kk-KZ" altLang="ru-RU" sz="1200" b="1" kern="0" dirty="0">
                <a:solidFill>
                  <a:srgbClr val="000000"/>
                </a:solidFill>
                <a:latin typeface="Times New Roman" panose="02020603050405020304" pitchFamily="18" charset="0"/>
                <a:ea typeface="Calibri"/>
                <a:cs typeface="Times New Roman" pitchFamily="18" charset="0"/>
                <a:sym typeface="Calibri"/>
              </a:rPr>
              <a:t>06</a:t>
            </a:r>
            <a:r>
              <a:rPr lang="en-US"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наурыз</a:t>
            </a:r>
            <a:r>
              <a:rPr lang="kk-KZ" altLang="ru-RU" sz="1200" b="1" kern="0" dirty="0">
                <a:solidFill>
                  <a:srgbClr val="000000"/>
                </a:solidFill>
                <a:latin typeface="Times New Roman" panose="02020603050405020304" pitchFamily="18" charset="0"/>
                <a:ea typeface="Calibri"/>
                <a:cs typeface="Times New Roman" pitchFamily="18" charset="0"/>
                <a:sym typeface="Calibri"/>
              </a:rPr>
              <a:t>ға</a:t>
            </a:r>
          </a:p>
          <a:p>
            <a:pPr indent="177800" algn="ctr" eaLnBrk="1" fontAlgn="auto" hangingPunct="1">
              <a:spcBef>
                <a:spcPts val="0"/>
              </a:spcBef>
              <a:spcAft>
                <a:spcPts val="0"/>
              </a:spcAft>
              <a:buFontTx/>
              <a:buNone/>
              <a:defRPr/>
            </a:pPr>
            <a:r>
              <a:rPr lang="kk-KZ" altLang="ru-RU" sz="1200" b="1" kern="0" dirty="0">
                <a:solidFill>
                  <a:srgbClr val="000000"/>
                </a:solidFill>
                <a:latin typeface="Times New Roman" panose="02020603050405020304" pitchFamily="18" charset="0"/>
                <a:ea typeface="Calibri"/>
                <a:cs typeface="Times New Roman" pitchFamily="18" charset="0"/>
                <a:sym typeface="Calibri"/>
              </a:rPr>
              <a:t>05</a:t>
            </a:r>
            <a:r>
              <a:rPr lang="en-US" altLang="ru-RU" sz="1200" b="1" kern="0" dirty="0">
                <a:solidFill>
                  <a:srgbClr val="000000"/>
                </a:solidFill>
                <a:latin typeface="Times New Roman" panose="02020603050405020304" pitchFamily="18" charset="0"/>
                <a:ea typeface="Calibri"/>
                <a:cs typeface="Times New Roman" pitchFamily="18" charset="0"/>
                <a:sym typeface="Calibri"/>
              </a:rPr>
              <a:t> </a:t>
            </a:r>
            <a:r>
              <a:rPr lang="kk-KZ" altLang="ru-RU" sz="1200" b="1" kern="0" dirty="0">
                <a:solidFill>
                  <a:srgbClr val="000000"/>
                </a:solidFill>
                <a:latin typeface="Times New Roman" panose="02020603050405020304" pitchFamily="18" charset="0"/>
                <a:ea typeface="Calibri"/>
                <a:cs typeface="Times New Roman" pitchFamily="18" charset="0"/>
                <a:sym typeface="Calibri"/>
              </a:rPr>
              <a:t>наурыз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20-дан 06</a:t>
            </a:r>
            <a:r>
              <a:rPr lang="en-US" sz="1200" b="1" kern="0" dirty="0">
                <a:solidFill>
                  <a:srgbClr val="000000"/>
                </a:solidFill>
                <a:latin typeface="Times New Roman" panose="02020603050405020304" pitchFamily="18" charset="0"/>
                <a:ea typeface="Calibri"/>
                <a:cs typeface="Times New Roman" pitchFamily="18" charset="0"/>
                <a:sym typeface="Calibri"/>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наурыз</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20-</a:t>
            </a:r>
            <a:r>
              <a:rPr lang="kk-KZ" sz="1200" b="1" kern="0" dirty="0">
                <a:solidFill>
                  <a:srgbClr val="000000"/>
                </a:solidFill>
                <a:latin typeface="Times New Roman" panose="02020603050405020304" pitchFamily="18" charset="0"/>
                <a:ea typeface="Calibri"/>
                <a:cs typeface="Times New Roman" pitchFamily="18" charset="0"/>
                <a:sym typeface="Calibri"/>
              </a:rPr>
              <a:t>ға</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sz="1200" b="1" kern="0" dirty="0">
              <a:solidFill>
                <a:srgbClr val="000000"/>
              </a:solidFill>
              <a:latin typeface="Times New Roman" panose="02020603050405020304" pitchFamily="18" charset="0"/>
              <a:ea typeface="Calibri"/>
              <a:cs typeface="Times New Roman" pitchFamily="18" charset="0"/>
              <a:sym typeface="Calibri"/>
            </a:endParaRPr>
          </a:p>
          <a:p>
            <a:pPr algn="ctr" eaLnBrk="1" fontAlgn="auto" hangingPunct="1">
              <a:spcBef>
                <a:spcPts val="0"/>
              </a:spcBef>
              <a:spcAft>
                <a:spcPts val="0"/>
              </a:spcAft>
              <a:buFontTx/>
              <a:buNone/>
              <a:defRPr/>
            </a:pPr>
            <a:endParaRPr lang="en-US" altLang="ru-RU" sz="300" b="1" kern="0" dirty="0">
              <a:solidFill>
                <a:srgbClr val="000000"/>
              </a:solidFill>
              <a:highlight>
                <a:srgbClr val="FFFF00"/>
              </a:highlight>
              <a:latin typeface="Times New Roman" panose="02020603050405020304" pitchFamily="18" charset="0"/>
              <a:ea typeface="Calibri"/>
              <a:cs typeface="Times New Roman" pitchFamily="18" charset="0"/>
              <a:sym typeface="Calibri"/>
            </a:endParaRPr>
          </a:p>
          <a:p>
            <a:pPr indent="354013" algn="just" hangingPunct="1">
              <a:defRPr/>
            </a:pPr>
            <a:r>
              <a:rPr lang="kk-KZ" sz="1200" kern="0" dirty="0">
                <a:solidFill>
                  <a:srgbClr val="000000"/>
                </a:solidFill>
                <a:latin typeface="Times New Roman" panose="02020603050405020304" pitchFamily="18" charset="0"/>
                <a:ea typeface="Calibri"/>
                <a:cs typeface="Times New Roman" panose="02020603050405020304" pitchFamily="18" charset="0"/>
                <a:sym typeface="Calibri"/>
              </a:rPr>
              <a:t>Көшпелі б</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ұлтты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dirty="0" err="1">
                <a:latin typeface="Times New Roman" panose="02020603050405020304" pitchFamily="18" charset="0"/>
                <a:ea typeface="Calibri"/>
                <a:cs typeface="Times New Roman" panose="02020603050405020304" pitchFamily="18" charset="0"/>
              </a:rPr>
              <a:t>түнде</a:t>
            </a:r>
            <a:r>
              <a:rPr lang="ru-RU" sz="1200" dirty="0">
                <a:latin typeface="Times New Roman" panose="02020603050405020304" pitchFamily="18" charset="0"/>
                <a:ea typeface="Calibri"/>
                <a:cs typeface="Times New Roman" panose="02020603050405020304" pitchFamily="18" charset="0"/>
              </a:rPr>
              <a:t> </a:t>
            </a:r>
            <a:r>
              <a:rPr lang="ru-RU" sz="1200" dirty="0" err="1">
                <a:latin typeface="Times New Roman" panose="02020603050405020304" pitchFamily="18" charset="0"/>
                <a:ea typeface="Calibri"/>
                <a:cs typeface="Times New Roman" panose="02020603050405020304" pitchFamily="18" charset="0"/>
              </a:rPr>
              <a:t>қар</a:t>
            </a:r>
            <a:r>
              <a:rPr lang="kk-KZ" sz="1200" dirty="0">
                <a:latin typeface="Times New Roman" panose="02020603050405020304" pitchFamily="18" charset="0"/>
                <a:ea typeface="Calibri"/>
                <a:cs typeface="Times New Roman" panose="02020603050405020304" pitchFamily="18" charset="0"/>
              </a:rPr>
              <a:t>, күндіз аздаған қар</a:t>
            </a:r>
            <a:r>
              <a:rPr lang="ru-RU" sz="1200" dirty="0">
                <a:latin typeface="Times New Roman" panose="02020603050405020304" pitchFamily="18" charset="0"/>
                <a:ea typeface="Calibri"/>
                <a:cs typeface="Times New Roman" panose="02020603050405020304" pitchFamily="18" charset="0"/>
              </a:rPr>
              <a:t>. </a:t>
            </a:r>
            <a:r>
              <a:rPr lang="ru-RU" sz="1200" dirty="0" err="1">
                <a:latin typeface="Times New Roman" panose="02020603050405020304" pitchFamily="18" charset="0"/>
                <a:ea typeface="Calibri"/>
                <a:cs typeface="Times New Roman" panose="02020603050405020304" pitchFamily="18" charset="0"/>
              </a:rPr>
              <a:t>Жаяу</a:t>
            </a:r>
            <a:r>
              <a:rPr lang="ru-RU" sz="1200" dirty="0">
                <a:latin typeface="Times New Roman" panose="02020603050405020304" pitchFamily="18" charset="0"/>
                <a:ea typeface="Calibri"/>
                <a:cs typeface="Times New Roman" panose="02020603050405020304" pitchFamily="18" charset="0"/>
              </a:rPr>
              <a:t> </a:t>
            </a:r>
            <a:r>
              <a:rPr lang="ru-RU" sz="1200" dirty="0" err="1">
                <a:latin typeface="Times New Roman" panose="02020603050405020304" pitchFamily="18" charset="0"/>
                <a:ea typeface="Calibri"/>
                <a:cs typeface="Times New Roman" panose="02020603050405020304" pitchFamily="18" charset="0"/>
              </a:rPr>
              <a:t>бұрқасын</a:t>
            </a:r>
            <a:r>
              <a:rPr lang="kk-KZ" sz="1200" dirty="0">
                <a:latin typeface="Times New Roman" panose="02020603050405020304" pitchFamily="18" charset="0"/>
                <a:ea typeface="Calibri"/>
                <a:cs typeface="Times New Roman" panose="02020603050405020304" pitchFamily="18" charset="0"/>
              </a:rPr>
              <a:t>, көктайғақ</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dirty="0" err="1">
                <a:latin typeface="Times New Roman" panose="02020603050405020304" pitchFamily="18" charset="0"/>
                <a:ea typeface="Calibri"/>
                <a:cs typeface="Times New Roman" panose="02020603050405020304" pitchFamily="18" charset="0"/>
              </a:rPr>
              <a:t>Оңтүстік-батыстан</a:t>
            </a:r>
            <a:r>
              <a:rPr lang="ru-RU" sz="1200" dirty="0">
                <a:latin typeface="Times New Roman" panose="02020603050405020304" pitchFamily="18" charset="0"/>
                <a:ea typeface="Calibri"/>
                <a:cs typeface="Times New Roman" panose="02020603050405020304" pitchFamily="18" charset="0"/>
              </a:rPr>
              <a:t> </a:t>
            </a:r>
            <a:r>
              <a:rPr lang="ru-RU" sz="1200" dirty="0" err="1">
                <a:latin typeface="Times New Roman" panose="02020603050405020304" pitchFamily="18" charset="0"/>
                <a:ea typeface="Calibri"/>
                <a:cs typeface="Times New Roman" panose="02020603050405020304" pitchFamily="18" charset="0"/>
              </a:rPr>
              <a:t>соғатын</a:t>
            </a:r>
            <a:r>
              <a:rPr lang="ru-RU" sz="1200" dirty="0">
                <a:latin typeface="Times New Roman" panose="02020603050405020304" pitchFamily="18" charset="0"/>
                <a:ea typeface="Calibri"/>
                <a:cs typeface="Times New Roman" panose="02020603050405020304" pitchFamily="18" charset="0"/>
              </a:rPr>
              <a:t> </a:t>
            </a:r>
            <a:r>
              <a:rPr lang="ru-RU" sz="1200" dirty="0" err="1">
                <a:latin typeface="Times New Roman" panose="02020603050405020304" pitchFamily="18" charset="0"/>
                <a:ea typeface="Calibri"/>
                <a:cs typeface="Times New Roman" panose="02020603050405020304" pitchFamily="18" charset="0"/>
              </a:rPr>
              <a:t>жел</a:t>
            </a:r>
            <a:r>
              <a:rPr lang="ru-RU" sz="1200" dirty="0">
                <a:latin typeface="Times New Roman" panose="02020603050405020304" pitchFamily="18" charset="0"/>
                <a:ea typeface="Calibri"/>
                <a:cs typeface="Times New Roman" panose="02020603050405020304" pitchFamily="18" charset="0"/>
              </a:rPr>
              <a:t> </a:t>
            </a:r>
            <a:r>
              <a:rPr lang="ru-RU" sz="1200" dirty="0" err="1">
                <a:latin typeface="Times New Roman" panose="02020603050405020304" pitchFamily="18" charset="0"/>
                <a:ea typeface="Calibri"/>
                <a:cs typeface="Times New Roman" panose="02020603050405020304" pitchFamily="18" charset="0"/>
              </a:rPr>
              <a:t>солтүстік-батысқа</a:t>
            </a:r>
            <a:r>
              <a:rPr lang="ru-RU" sz="1200" dirty="0">
                <a:latin typeface="Times New Roman" panose="02020603050405020304" pitchFamily="18" charset="0"/>
                <a:ea typeface="Calibri"/>
                <a:cs typeface="Times New Roman" panose="02020603050405020304" pitchFamily="18" charset="0"/>
              </a:rPr>
              <a:t> </a:t>
            </a:r>
            <a:r>
              <a:rPr lang="ru-RU" sz="1200" dirty="0" err="1">
                <a:latin typeface="Times New Roman" panose="02020603050405020304" pitchFamily="18" charset="0"/>
                <a:ea typeface="Calibri"/>
                <a:cs typeface="Times New Roman" panose="02020603050405020304" pitchFamily="18" charset="0"/>
              </a:rPr>
              <a:t>ауысады</a:t>
            </a:r>
            <a:r>
              <a:rPr lang="kk-KZ" sz="1200" kern="0" dirty="0">
                <a:solidFill>
                  <a:srgbClr val="000000"/>
                </a:solidFill>
                <a:latin typeface="Times New Roman" panose="02020603050405020304" pitchFamily="18" charset="0"/>
                <a:ea typeface="Calibri"/>
                <a:cs typeface="Times New Roman" panose="02020603050405020304" pitchFamily="18" charset="0"/>
                <a:sym typeface="Calibri"/>
              </a:rPr>
              <a:t>, күші 9-14 м/с.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Ауа</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температурасы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түнде</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dirty="0">
                <a:latin typeface="Times New Roman" panose="02020603050405020304" pitchFamily="18" charset="0"/>
                <a:ea typeface="Calibri"/>
                <a:cs typeface="Times New Roman" panose="02020603050405020304" pitchFamily="18" charset="0"/>
              </a:rPr>
              <a:t>6-8</a:t>
            </a:r>
            <a:r>
              <a:rPr lang="ru-RU" altLang="ru-RU" sz="1200" dirty="0">
                <a:latin typeface="Times New Roman" panose="02020603050405020304" pitchFamily="18" charset="0"/>
                <a:cs typeface="Times New Roman" panose="02020603050405020304" pitchFamily="18" charset="0"/>
                <a:sym typeface="+mn-ea"/>
              </a:rPr>
              <a:t>°С,</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күндіз</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-1-3</a:t>
            </a:r>
            <a:r>
              <a:rPr lang="ru-RU" altLang="ru-RU" sz="1200" dirty="0">
                <a:latin typeface="Times New Roman" panose="02020603050405020304" pitchFamily="18" charset="0"/>
                <a:cs typeface="Times New Roman" panose="02020603050405020304" pitchFamily="18" charset="0"/>
                <a:sym typeface="+mn-ea"/>
              </a:rPr>
              <a:t>°С.</a:t>
            </a:r>
            <a:endParaRPr lang="ru-RU" altLang="ru-RU" sz="1200" dirty="0">
              <a:latin typeface="Times New Roman" panose="02020603050405020304" pitchFamily="18" charset="0"/>
              <a:ea typeface="Calibri"/>
              <a:cs typeface="Times New Roman" panose="02020603050405020304" pitchFamily="18" charset="0"/>
            </a:endParaRPr>
          </a:p>
          <a:p>
            <a:pPr indent="354013" algn="just" hangingPunct="1">
              <a:defRPr/>
            </a:pPr>
            <a:endParaRPr lang="ru-RU" sz="1200" kern="0" dirty="0">
              <a:solidFill>
                <a:srgbClr val="000000"/>
              </a:solidFill>
              <a:latin typeface="Times New Roman" panose="02020603050405020304" pitchFamily="18" charset="0"/>
              <a:ea typeface="Calibri"/>
              <a:cs typeface="Times New Roman" panose="02020603050405020304" pitchFamily="18" charset="0"/>
              <a:sym typeface="Calibri"/>
            </a:endParaRPr>
          </a:p>
          <a:p>
            <a:pPr indent="179388" algn="ctr" eaLnBrk="1" fontAlgn="auto" hangingPunct="1">
              <a:spcBef>
                <a:spcPts val="0"/>
              </a:spcBef>
              <a:spcAft>
                <a:spcPts val="0"/>
              </a:spcAft>
              <a:buFontTx/>
              <a:buNone/>
              <a:defRPr/>
            </a:pPr>
            <a:r>
              <a:rPr lang="ru-RU" altLang="ru-RU" sz="1200" b="1" kern="0" dirty="0">
                <a:solidFill>
                  <a:srgbClr val="000000"/>
                </a:solidFill>
                <a:latin typeface="Times New Roman" panose="02020603050405020304" pitchFamily="18" charset="0"/>
                <a:ea typeface="Calibri"/>
                <a:cs typeface="Times New Roman" pitchFamily="18" charset="0"/>
                <a:sym typeface="Calibri"/>
              </a:rPr>
              <a:t>2026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07</a:t>
            </a:r>
            <a:r>
              <a:rPr lang="en-US"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наурыз</a:t>
            </a:r>
            <a:r>
              <a:rPr lang="kk-KZ" altLang="ru-RU" sz="1200" b="1" kern="0" dirty="0">
                <a:solidFill>
                  <a:srgbClr val="000000"/>
                </a:solidFill>
                <a:latin typeface="Times New Roman" panose="02020603050405020304" pitchFamily="18" charset="0"/>
                <a:ea typeface="Calibri"/>
                <a:cs typeface="Times New Roman" pitchFamily="18" charset="0"/>
                <a:sym typeface="Calibri"/>
              </a:rPr>
              <a:t>ға</a:t>
            </a:r>
          </a:p>
          <a:p>
            <a:pPr indent="177800" algn="ctr" eaLnBrk="1" fontAlgn="auto" hangingPunct="1">
              <a:spcBef>
                <a:spcPts val="0"/>
              </a:spcBef>
              <a:spcAft>
                <a:spcPts val="0"/>
              </a:spcAft>
              <a:buFontTx/>
              <a:buNone/>
              <a:defRPr/>
            </a:pPr>
            <a:r>
              <a:rPr lang="ru-RU" sz="1200" b="1" kern="0" dirty="0">
                <a:solidFill>
                  <a:srgbClr val="000000"/>
                </a:solidFill>
                <a:latin typeface="Times New Roman" panose="02020603050405020304" pitchFamily="18" charset="0"/>
                <a:ea typeface="Calibri"/>
                <a:cs typeface="Times New Roman" pitchFamily="18" charset="0"/>
                <a:sym typeface="Calibri"/>
              </a:rPr>
              <a:t>06</a:t>
            </a:r>
            <a:r>
              <a:rPr lang="en-US" sz="1200" b="1" kern="0" dirty="0">
                <a:solidFill>
                  <a:srgbClr val="000000"/>
                </a:solidFill>
                <a:latin typeface="Times New Roman" panose="02020603050405020304" pitchFamily="18" charset="0"/>
                <a:ea typeface="Calibri"/>
                <a:cs typeface="Times New Roman" pitchFamily="18" charset="0"/>
                <a:sym typeface="Calibri"/>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наурыз</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20-дан 07</a:t>
            </a:r>
            <a:r>
              <a:rPr lang="en-US" sz="1200" b="1" kern="0" dirty="0">
                <a:solidFill>
                  <a:srgbClr val="000000"/>
                </a:solidFill>
                <a:latin typeface="Times New Roman" panose="02020603050405020304" pitchFamily="18" charset="0"/>
                <a:ea typeface="Calibri"/>
                <a:cs typeface="Times New Roman" pitchFamily="18" charset="0"/>
                <a:sym typeface="Calibri"/>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наурыз</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08-ге </a:t>
            </a:r>
            <a:r>
              <a:rPr lang="ru-RU" sz="12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sz="1200" b="1" kern="0" dirty="0">
              <a:solidFill>
                <a:srgbClr val="000000"/>
              </a:solidFill>
              <a:latin typeface="Times New Roman" panose="02020603050405020304" pitchFamily="18" charset="0"/>
              <a:ea typeface="Calibri"/>
              <a:cs typeface="Times New Roman" pitchFamily="18" charset="0"/>
              <a:sym typeface="Calibri"/>
            </a:endParaRPr>
          </a:p>
          <a:p>
            <a:pPr indent="177800" algn="ctr" eaLnBrk="1" fontAlgn="auto" hangingPunct="1">
              <a:spcBef>
                <a:spcPts val="0"/>
              </a:spcBef>
              <a:spcAft>
                <a:spcPts val="0"/>
              </a:spcAft>
              <a:buFontTx/>
              <a:buNone/>
              <a:defRPr/>
            </a:pPr>
            <a:endParaRPr lang="ru-RU" sz="300" b="1" kern="0" dirty="0">
              <a:solidFill>
                <a:srgbClr val="000000"/>
              </a:solidFill>
              <a:latin typeface="Times New Roman" panose="02020603050405020304" pitchFamily="18" charset="0"/>
              <a:ea typeface="Calibri"/>
              <a:cs typeface="Times New Roman" pitchFamily="18" charset="0"/>
              <a:sym typeface="Calibri"/>
            </a:endParaRPr>
          </a:p>
          <a:p>
            <a:pPr indent="354013" algn="just" hangingPunct="1">
              <a:defRPr/>
            </a:pPr>
            <a:r>
              <a:rPr lang="kk-KZ" sz="1200" kern="0" dirty="0">
                <a:solidFill>
                  <a:prstClr val="black"/>
                </a:solidFill>
                <a:latin typeface="Times New Roman" panose="02020603050405020304" pitchFamily="18" charset="0"/>
                <a:ea typeface="Calibri"/>
                <a:cs typeface="Times New Roman" pitchFamily="18" charset="0"/>
                <a:sym typeface="Calibri"/>
              </a:rPr>
              <a:t>Көшпелі бұлтты,</a:t>
            </a:r>
            <a:r>
              <a:rPr lang="ru-RU" sz="1200" dirty="0">
                <a:solidFill>
                  <a:prstClr val="black"/>
                </a:solidFill>
                <a:latin typeface="Times New Roman" panose="02020603050405020304" pitchFamily="18" charset="0"/>
                <a:ea typeface="Calibri"/>
                <a:cs typeface="Times New Roman" pitchFamily="18" charset="0"/>
              </a:rPr>
              <a:t> </a:t>
            </a:r>
            <a:r>
              <a:rPr lang="ru-RU" sz="1200" dirty="0" err="1">
                <a:latin typeface="Times New Roman" panose="02020603050405020304" pitchFamily="18" charset="0"/>
                <a:ea typeface="Calibri"/>
                <a:cs typeface="Times New Roman" panose="02020603050405020304" pitchFamily="18" charset="0"/>
              </a:rPr>
              <a:t>қа</a:t>
            </a:r>
            <a:r>
              <a:rPr lang="kk-KZ" sz="1200" dirty="0">
                <a:latin typeface="Times New Roman" panose="02020603050405020304" pitchFamily="18" charset="0"/>
                <a:ea typeface="Calibri"/>
                <a:cs typeface="Times New Roman" panose="02020603050405020304" pitchFamily="18" charset="0"/>
              </a:rPr>
              <a:t>р. Кей уақыттарда ж</a:t>
            </a:r>
            <a:r>
              <a:rPr lang="ru-RU" sz="1200" dirty="0" err="1">
                <a:latin typeface="Times New Roman" panose="02020603050405020304" pitchFamily="18" charset="0"/>
                <a:ea typeface="Calibri"/>
                <a:cs typeface="Times New Roman" panose="02020603050405020304" pitchFamily="18" charset="0"/>
              </a:rPr>
              <a:t>аяу</a:t>
            </a:r>
            <a:r>
              <a:rPr lang="ru-RU" sz="1200" dirty="0">
                <a:latin typeface="Times New Roman" panose="02020603050405020304" pitchFamily="18" charset="0"/>
                <a:ea typeface="Calibri"/>
                <a:cs typeface="Times New Roman" panose="02020603050405020304" pitchFamily="18" charset="0"/>
              </a:rPr>
              <a:t> </a:t>
            </a:r>
            <a:r>
              <a:rPr lang="ru-RU" sz="1200" dirty="0" err="1">
                <a:latin typeface="Times New Roman" panose="02020603050405020304" pitchFamily="18" charset="0"/>
                <a:ea typeface="Calibri"/>
                <a:cs typeface="Times New Roman" panose="02020603050405020304" pitchFamily="18" charset="0"/>
              </a:rPr>
              <a:t>бұрқасын</a:t>
            </a:r>
            <a:r>
              <a:rPr lang="ru-RU" sz="1200" dirty="0">
                <a:latin typeface="Times New Roman" panose="02020603050405020304" pitchFamily="18" charset="0"/>
                <a:ea typeface="Calibri"/>
                <a:cs typeface="Times New Roman" panose="02020603050405020304" pitchFamily="18" charset="0"/>
              </a:rPr>
              <a:t>, </a:t>
            </a:r>
            <a:r>
              <a:rPr lang="ru-RU" sz="1200" dirty="0" err="1">
                <a:latin typeface="Times New Roman" panose="02020603050405020304" pitchFamily="18" charset="0"/>
                <a:ea typeface="Calibri"/>
                <a:cs typeface="Times New Roman" panose="02020603050405020304" pitchFamily="18" charset="0"/>
              </a:rPr>
              <a:t>көктайғақ</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Оңтүстік-батыстан</a:t>
            </a:r>
            <a:r>
              <a:rPr lang="ru-RU" sz="1200" dirty="0">
                <a:latin typeface="Times New Roman" panose="02020603050405020304" pitchFamily="18" charset="0"/>
                <a:ea typeface="Calibri"/>
                <a:cs typeface="Times New Roman" panose="02020603050405020304" pitchFamily="18" charset="0"/>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жел</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соғады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күші</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9-14</a:t>
            </a:r>
            <a:r>
              <a:rPr lang="ru-RU" sz="1200" dirty="0">
                <a:latin typeface="Times New Roman" panose="02020603050405020304" pitchFamily="18" charset="0"/>
                <a:ea typeface="Calibri"/>
                <a:cs typeface="Times New Roman" panose="02020603050405020304" pitchFamily="18" charset="0"/>
              </a:rPr>
              <a:t> </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м/с.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Ауа</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температурасы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-5-7</a:t>
            </a:r>
            <a:r>
              <a:rPr lang="ru-RU" altLang="ru-RU" sz="1200" dirty="0">
                <a:latin typeface="Times New Roman" panose="02020603050405020304" pitchFamily="18" charset="0"/>
                <a:cs typeface="Times New Roman" panose="02020603050405020304" pitchFamily="18" charset="0"/>
                <a:sym typeface="+mn-ea"/>
              </a:rPr>
              <a:t>°С.</a:t>
            </a:r>
            <a:endParaRPr lang="ru-RU" sz="1200" kern="0" dirty="0">
              <a:solidFill>
                <a:srgbClr val="000000"/>
              </a:solidFill>
              <a:latin typeface="Times New Roman" panose="02020603050405020304" pitchFamily="18" charset="0"/>
              <a:ea typeface="Calibri"/>
              <a:cs typeface="Times New Roman" panose="02020603050405020304" pitchFamily="18" charset="0"/>
              <a:sym typeface="Calibri"/>
            </a:endParaRPr>
          </a:p>
        </p:txBody>
      </p:sp>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a:t>
            </a:r>
            <a:r>
              <a:rPr lang="ru-RU" dirty="0"/>
              <a:t>6</a:t>
            </a:r>
            <a:r>
              <a:rPr dirty="0"/>
              <a:t> </a:t>
            </a:r>
            <a:r>
              <a:rPr dirty="0" err="1"/>
              <a:t>жылғы</a:t>
            </a:r>
            <a:r>
              <a:rPr dirty="0"/>
              <a:t> </a:t>
            </a:r>
            <a:r>
              <a:rPr lang="kk-KZ" dirty="0"/>
              <a:t>05</a:t>
            </a:r>
            <a:r>
              <a:rPr lang="en-US" dirty="0"/>
              <a:t> </a:t>
            </a:r>
            <a:r>
              <a:rPr lang="ru-RU" dirty="0" err="1"/>
              <a:t>наурыз</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13" name="Метеорологиялық жағдайлар қала атмосферасында ластаушы заттардың түнде 07 қаңтарда жиналуына, күндіз 07, түнде 08 қаңтарда сейілуіне ықпал етеді.…">
            <a:extLst>
              <a:ext uri="{FF2B5EF4-FFF2-40B4-BE49-F238E27FC236}">
                <a16:creationId xmlns:a16="http://schemas.microsoft.com/office/drawing/2014/main" id="{4DFBBAF4-7DD7-4762-8DE8-C025416A7C26}"/>
              </a:ext>
            </a:extLst>
          </p:cNvPr>
          <p:cNvSpPr txBox="1"/>
          <p:nvPr/>
        </p:nvSpPr>
        <p:spPr>
          <a:xfrm>
            <a:off x="5010150" y="2701205"/>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indent="354013" algn="just">
              <a:defRPr/>
            </a:pPr>
            <a:r>
              <a:rPr lang="ru-RU" altLang="ru-RU" sz="1200" dirty="0" err="1">
                <a:solidFill>
                  <a:schemeClr val="tx1"/>
                </a:solidFill>
                <a:latin typeface="Times New Roman" pitchFamily="18" charset="0"/>
                <a:cs typeface="Times New Roman" pitchFamily="18" charset="0"/>
              </a:rPr>
              <a:t>Метеорологиялық</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жағдайлар</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атмосферасында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ластаушы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заттардың</a:t>
            </a:r>
            <a:r>
              <a:rPr lang="ru-RU" altLang="ru-RU" sz="1200" dirty="0">
                <a:solidFill>
                  <a:schemeClr val="tx1"/>
                </a:solidFill>
                <a:latin typeface="Times New Roman" pitchFamily="18" charset="0"/>
                <a:cs typeface="Times New Roman" pitchFamily="18" charset="0"/>
              </a:rPr>
              <a:t> </a:t>
            </a:r>
            <a:r>
              <a:rPr lang="ru-RU" altLang="ru-RU" sz="1200" b="1" dirty="0" err="1">
                <a:solidFill>
                  <a:schemeClr val="tx1"/>
                </a:solidFill>
                <a:latin typeface="Times New Roman" pitchFamily="18" charset="0"/>
                <a:cs typeface="Times New Roman" pitchFamily="18" charset="0"/>
              </a:rPr>
              <a:t>сейілуіне</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ықпал</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етеді</a:t>
            </a:r>
            <a:r>
              <a:rPr lang="ru-RU" altLang="ru-RU" sz="1200" dirty="0">
                <a:solidFill>
                  <a:schemeClr val="tx1"/>
                </a:solidFill>
                <a:latin typeface="Times New Roman" pitchFamily="18" charset="0"/>
                <a:cs typeface="Times New Roman" pitchFamily="18" charset="0"/>
              </a:rPr>
              <a:t>.</a:t>
            </a:r>
          </a:p>
          <a:p>
            <a:pPr indent="354013" algn="just">
              <a:defRPr/>
            </a:pPr>
            <a:r>
              <a:rPr lang="ru-RU" altLang="ru-RU" sz="1200" dirty="0" err="1">
                <a:solidFill>
                  <a:schemeClr val="tx1"/>
                </a:solidFill>
                <a:latin typeface="Times New Roman" pitchFamily="18" charset="0"/>
                <a:cs typeface="Times New Roman" pitchFamily="18" charset="0"/>
              </a:rPr>
              <a:t>Жалпы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бойынша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ауаның</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ластану</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деңгейінің</a:t>
            </a:r>
            <a:r>
              <a:rPr lang="ru-RU" altLang="ru-RU" sz="1200" dirty="0">
                <a:solidFill>
                  <a:schemeClr val="tx1"/>
                </a:solidFill>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төмен</a:t>
            </a:r>
            <a:r>
              <a:rPr lang="ru-RU" altLang="ru-RU" sz="1200" b="1" dirty="0">
                <a:latin typeface="Times New Roman" panose="02020603050405020304"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болуы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күтілуде</a:t>
            </a:r>
            <a:r>
              <a:rPr lang="ru-RU" altLang="ru-RU" sz="1200" dirty="0">
                <a:solidFill>
                  <a:schemeClr val="tx1"/>
                </a:solidFill>
                <a:latin typeface="Times New Roman" pitchFamily="18" charset="0"/>
                <a:cs typeface="Times New Roman" pitchFamily="18" charset="0"/>
              </a:rPr>
              <a:t>.</a:t>
            </a:r>
          </a:p>
        </p:txBody>
      </p:sp>
      <p:graphicFrame>
        <p:nvGraphicFramePr>
          <p:cNvPr id="14" name="Таблица 2">
            <a:extLst>
              <a:ext uri="{FF2B5EF4-FFF2-40B4-BE49-F238E27FC236}">
                <a16:creationId xmlns:a16="http://schemas.microsoft.com/office/drawing/2014/main" id="{099CFB2F-20B0-4B84-BEC2-5E7F65039FF1}"/>
              </a:ext>
            </a:extLst>
          </p:cNvPr>
          <p:cNvGraphicFramePr>
            <a:graphicFrameLocks noGrp="1"/>
          </p:cNvGraphicFramePr>
          <p:nvPr>
            <p:extLst>
              <p:ext uri="{D42A27DB-BD31-4B8C-83A1-F6EECF244321}">
                <p14:modId xmlns:p14="http://schemas.microsoft.com/office/powerpoint/2010/main" val="4108678318"/>
              </p:ext>
            </p:extLst>
          </p:nvPr>
        </p:nvGraphicFramePr>
        <p:xfrm>
          <a:off x="5064125" y="4206875"/>
          <a:ext cx="4572000" cy="2045442"/>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39632">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pPr algn="l"/>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105</a:t>
                      </a:r>
                      <a:endParaRPr lang="kk-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r>
                        <a:rPr lang="kk-KZ" sz="900" b="0" i="0" u="none" strike="noStrike" dirty="0">
                          <a:solidFill>
                            <a:srgbClr val="000000"/>
                          </a:solidFill>
                          <a:effectLst/>
                          <a:latin typeface="Times New Roman" panose="02020603050405020304" pitchFamily="18" charset="0"/>
                          <a:cs typeface="Times New Roman" panose="02020603050405020304" pitchFamily="18" charset="0"/>
                        </a:rPr>
                        <a:t>,</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r>
                        <a:rPr lang="kk-KZ" sz="900" b="0" i="0" u="none" strike="noStrike" dirty="0">
                          <a:solidFill>
                            <a:srgbClr val="000000"/>
                          </a:solidFill>
                          <a:effectLst/>
                          <a:latin typeface="Times New Roman" panose="02020603050405020304" pitchFamily="18" charset="0"/>
                          <a:cs typeface="Times New Roman" panose="02020603050405020304" pitchFamily="18" charset="0"/>
                        </a:rPr>
                        <a:t>,</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pPr algn="l"/>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38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pPr algn="l"/>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857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r>
                        <a:rPr lang="kk-KZ" sz="900" b="0" i="0" u="none" strike="noStrike" dirty="0">
                          <a:solidFill>
                            <a:srgbClr val="000000"/>
                          </a:solidFill>
                          <a:effectLst/>
                          <a:latin typeface="Times New Roman" panose="02020603050405020304" pitchFamily="18" charset="0"/>
                          <a:cs typeface="Times New Roman" panose="02020603050405020304" pitchFamily="18" charset="0"/>
                        </a:rPr>
                        <a:t>,</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pPr algn="l"/>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pPr algn="l"/>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10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pPr algn="l"/>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4929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a:t>
            </a:r>
            <a:r>
              <a:rPr dirty="0" err="1"/>
              <a:t>к-сі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Қабанбай</a:t>
            </a:r>
            <a:r>
              <a:rPr lang="ru-RU" altLang="ru-RU" sz="1200" dirty="0">
                <a:latin typeface="Times New Roman" panose="02020603050405020304" pitchFamily="18" charset="0"/>
                <a:cs typeface="Times New Roman" panose="02020603050405020304" pitchFamily="18" charset="0"/>
              </a:rPr>
              <a:t> батыр </a:t>
            </a:r>
            <a:r>
              <a:rPr lang="ru-RU" altLang="ru-RU" sz="1200" dirty="0" err="1">
                <a:latin typeface="Times New Roman" panose="02020603050405020304" pitchFamily="18" charset="0"/>
                <a:cs typeface="Times New Roman" panose="02020603050405020304" pitchFamily="18" charset="0"/>
              </a:rPr>
              <a:t>даңғылы</a:t>
            </a:r>
            <a:r>
              <a:rPr lang="ru-RU" altLang="ru-RU" sz="1200" dirty="0">
                <a:latin typeface="Times New Roman" panose="02020603050405020304" pitchFamily="18" charset="0"/>
                <a:cs typeface="Times New Roman" panose="02020603050405020304" pitchFamily="18" charset="0"/>
              </a:rPr>
              <a:t>, 53, Назарбаев </a:t>
            </a:r>
            <a:r>
              <a:rPr lang="ru-RU" altLang="ru-RU" sz="1200" dirty="0" err="1">
                <a:latin typeface="Times New Roman" panose="02020603050405020304" pitchFamily="18" charset="0"/>
                <a:cs typeface="Times New Roman" panose="02020603050405020304" pitchFamily="18" charset="0"/>
              </a:rPr>
              <a:t>Университеті</a:t>
            </a:r>
            <a:r>
              <a:rPr lang="en-US" altLang="ru-RU" sz="1200" dirty="0">
                <a:latin typeface="Times New Roman" panose="02020603050405020304" pitchFamily="18" charset="0"/>
                <a:cs typeface="Times New Roman" panose="02020603050405020304" pitchFamily="18" charset="0"/>
              </a:rPr>
              <a:t> </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a:t>
            </a:r>
            <a:r>
              <a:rPr dirty="0" err="1"/>
              <a:t>к-сі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a:t>
            </a:r>
            <a:r>
              <a:rPr dirty="0" err="1"/>
              <a:t>к-сі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a:t>
            </a:r>
            <a:r>
              <a:rPr dirty="0" err="1"/>
              <a:t>А</a:t>
            </a:r>
            <a:r>
              <a:rPr dirty="0"/>
              <a:t>. </a:t>
            </a:r>
            <a:r>
              <a:rPr dirty="0" err="1"/>
              <a:t>Байтұрсынов</a:t>
            </a:r>
            <a:r>
              <a:rPr dirty="0"/>
              <a:t> </a:t>
            </a:r>
            <a:r>
              <a:rPr dirty="0" err="1"/>
              <a:t>көшесі</a:t>
            </a:r>
            <a:r>
              <a:rPr dirty="0"/>
              <a:t>, 25, </a:t>
            </a:r>
            <a:r>
              <a:rPr dirty="0" err="1"/>
              <a:t>Х</a:t>
            </a:r>
            <a:r>
              <a:rPr dirty="0"/>
              <a:t>.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a:t>
            </a:r>
            <a:r>
              <a:rPr dirty="0" err="1"/>
              <a:t>қ</a:t>
            </a:r>
            <a:r>
              <a:rPr dirty="0"/>
              <a:t>. </a:t>
            </a:r>
            <a:r>
              <a:rPr dirty="0" err="1"/>
              <a:t>Мұңайтпасов</a:t>
            </a:r>
            <a:r>
              <a:rPr dirty="0"/>
              <a:t> </a:t>
            </a:r>
            <a:r>
              <a:rPr dirty="0" err="1"/>
              <a:t>к-сі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24120" y="6167960"/>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kk-KZ" sz="1200" dirty="0">
                <a:latin typeface="Times New Roman"/>
                <a:ea typeface="Times New Roman"/>
                <a:cs typeface="Times New Roman"/>
                <a:sym typeface="Times New Roman"/>
              </a:rPr>
              <a:t>Айгисинова Н.</a:t>
            </a:r>
            <a:r>
              <a:rPr sz="1200" dirty="0">
                <a:latin typeface="Times New Roman"/>
                <a:ea typeface="Times New Roman"/>
                <a:cs typeface="Times New Roman"/>
                <a:sym typeface="Times New Roman"/>
              </a:rPr>
              <a:t>/</a:t>
            </a:r>
            <a:r>
              <a:rPr lang="kk-KZ" sz="1200" dirty="0">
                <a:latin typeface="Times New Roman"/>
                <a:ea typeface="Times New Roman"/>
                <a:cs typeface="Times New Roman"/>
                <a:sym typeface="Times New Roman"/>
              </a:rPr>
              <a:t>Аитбаева 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567</TotalTime>
  <Words>686</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85</cp:revision>
  <dcterms:modified xsi:type="dcterms:W3CDTF">2026-03-05T09:50:43Z</dcterms:modified>
</cp:coreProperties>
</file>