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594"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58238394"/>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№64 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ru-RU"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05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752897865"/>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жылғы</a:t>
                      </a:r>
                      <a:r>
                        <a:rPr lang="ru-RU" sz="700" i="1" dirty="0" smtClean="0">
                          <a:latin typeface="Times New Roman" panose="02020603050405020304" pitchFamily="18" charset="0"/>
                          <a:cs typeface="Times New Roman" panose="02020603050405020304" pitchFamily="18" charset="0"/>
                        </a:rPr>
                        <a:t> 02 </a:t>
                      </a:r>
                      <a:r>
                        <a:rPr lang="ru-RU" sz="700" i="1" dirty="0" err="1" smtClean="0">
                          <a:latin typeface="Times New Roman" panose="02020603050405020304" pitchFamily="18" charset="0"/>
                          <a:cs typeface="Times New Roman" panose="02020603050405020304" pitchFamily="18" charset="0"/>
                        </a:rPr>
                        <a:t>тамыздағы</a:t>
                      </a:r>
                      <a:r>
                        <a:rPr lang="ru-RU" sz="700" i="1" dirty="0" smtClean="0">
                          <a:latin typeface="Times New Roman" panose="02020603050405020304" pitchFamily="18" charset="0"/>
                          <a:cs typeface="Times New Roman" panose="02020603050405020304" pitchFamily="18" charset="0"/>
                        </a:rPr>
                        <a:t> № ҚР ДСМ-70 «</a:t>
                      </a:r>
                      <a:r>
                        <a:rPr lang="ru-RU" sz="700" i="1" dirty="0" err="1" smtClean="0">
                          <a:latin typeface="Times New Roman" panose="02020603050405020304" pitchFamily="18" charset="0"/>
                          <a:cs typeface="Times New Roman" panose="02020603050405020304" pitchFamily="18" charset="0"/>
                        </a:rPr>
                        <a:t>Қалалық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және</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ауылдық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елді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мекендердегі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ауасының</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гигиеналық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бұйрығына</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сәйкес</a:t>
                      </a:r>
                      <a:r>
                        <a:rPr lang="ru-RU" sz="700" i="1" baseline="0"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98021" y="3551372"/>
            <a:ext cx="4824411"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kk-KZ" altLang="ru-RU" sz="1200" b="1" dirty="0" smtClean="0">
                <a:latin typeface="Times New Roman" panose="02020603050405020304" pitchFamily="18" charset="0"/>
                <a:cs typeface="Times New Roman" panose="02020603050405020304" pitchFamily="18" charset="0"/>
              </a:rPr>
              <a:t>наурыз</a:t>
            </a:r>
            <a:r>
              <a:rPr lang="ru-RU" altLang="ru-RU" sz="1200" b="1" dirty="0" err="1" smtClean="0">
                <a:latin typeface="Times New Roman" panose="02020603050405020304" pitchFamily="18" charset="0"/>
                <a:cs typeface="Times New Roman" panose="02020603050405020304" pitchFamily="18" charset="0"/>
              </a:rPr>
              <a:t>дағы</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031325"/>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06</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наурыз</a:t>
            </a:r>
            <a:r>
              <a:rPr lang="kk-KZ" sz="1200" b="1" dirty="0">
                <a:latin typeface="Times New Roman" panose="02020603050405020304" pitchFamily="18" charset="0"/>
                <a:cs typeface="Times New Roman" panose="02020603050405020304" pitchFamily="18" charset="0"/>
              </a:rPr>
              <a:t>ға</a:t>
            </a:r>
          </a:p>
          <a:p>
            <a:pPr algn="ctr">
              <a:spcBef>
                <a:spcPts val="0"/>
              </a:spcBef>
              <a:defRPr/>
            </a:pPr>
            <a:r>
              <a:rPr lang="kk-KZ" altLang="ru-RU" sz="1200" b="1" dirty="0">
                <a:latin typeface="Times New Roman" pitchFamily="18" charset="0"/>
                <a:cs typeface="Times New Roman" pitchFamily="18" charset="0"/>
              </a:rPr>
              <a:t>05 наурыз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06 </a:t>
            </a:r>
            <a:r>
              <a:rPr lang="ru-RU" altLang="ru-RU" sz="1200" b="1" dirty="0" err="1">
                <a:latin typeface="Times New Roman" panose="02020603050405020304" pitchFamily="18" charset="0"/>
                <a:cs typeface="Times New Roman" panose="02020603050405020304" pitchFamily="18" charset="0"/>
              </a:rPr>
              <a:t>наурыз</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қар, көктайғақ. </a:t>
            </a:r>
            <a:r>
              <a:rPr lang="kk-KZ" sz="1200" dirty="0" smtClean="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оңтүстік-батыстан </a:t>
            </a:r>
            <a:r>
              <a:rPr lang="kk-KZ" sz="1200" dirty="0" smtClean="0">
                <a:solidFill>
                  <a:prstClr val="black"/>
                </a:solidFill>
                <a:latin typeface="Times New Roman" pitchFamily="18" charset="0"/>
                <a:cs typeface="Times New Roman" pitchFamily="18" charset="0"/>
              </a:rPr>
              <a:t>соғады,  түнде күші </a:t>
            </a:r>
            <a:r>
              <a:rPr lang="kk-KZ" sz="1200" dirty="0" smtClean="0">
                <a:solidFill>
                  <a:prstClr val="black"/>
                </a:solidFill>
                <a:latin typeface="Times New Roman" pitchFamily="18" charset="0"/>
                <a:cs typeface="Times New Roman" pitchFamily="18" charset="0"/>
              </a:rPr>
              <a:t>5-10 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3</a:t>
            </a:r>
            <a:r>
              <a:rPr lang="kk-KZ" sz="1200" dirty="0" smtClean="0">
                <a:solidFill>
                  <a:prstClr val="black"/>
                </a:solidFill>
                <a:latin typeface="Times New Roman" pitchFamily="18" charset="0"/>
                <a:cs typeface="Times New Roman" pitchFamily="18" charset="0"/>
              </a:rPr>
              <a:t>-5° </a:t>
            </a:r>
            <a:r>
              <a:rPr lang="kk-KZ" sz="1200" dirty="0" smtClean="0">
                <a:solidFill>
                  <a:prstClr val="black"/>
                </a:solidFill>
                <a:latin typeface="Times New Roman" pitchFamily="18" charset="0"/>
                <a:cs typeface="Times New Roman" pitchFamily="18" charset="0"/>
              </a:rPr>
              <a:t>аяз,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 аяз-1° жылы </a:t>
            </a:r>
            <a:r>
              <a:rPr lang="kk-KZ" sz="1200" dirty="0">
                <a:solidFill>
                  <a:prstClr val="black"/>
                </a:solidFill>
                <a:latin typeface="Times New Roman" pitchFamily="18" charset="0"/>
                <a:cs typeface="Times New Roman" pitchFamily="18" charset="0"/>
              </a:rPr>
              <a:t>болады.</a:t>
            </a:r>
          </a:p>
          <a:p>
            <a:pPr algn="just">
              <a:spcBef>
                <a:spcPts val="0"/>
              </a:spcBef>
              <a:defRPr/>
            </a:pPr>
            <a:endParaRPr lang="ru-RU" sz="600" dirty="0" smtClean="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2026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07 </a:t>
            </a:r>
            <a:r>
              <a:rPr lang="ru-RU" altLang="ru-RU" sz="1200" b="1" dirty="0" err="1">
                <a:latin typeface="Times New Roman" pitchFamily="18" charset="0"/>
                <a:cs typeface="Times New Roman" pitchFamily="18" charset="0"/>
              </a:rPr>
              <a:t>наурыз</a:t>
            </a:r>
            <a:r>
              <a:rPr lang="kk-KZ" altLang="ru-RU" sz="1200" b="1" dirty="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indent="182563" algn="ctr">
              <a:spcBef>
                <a:spcPts val="0"/>
              </a:spcBef>
              <a:defRPr/>
            </a:pPr>
            <a:r>
              <a:rPr lang="ru-RU" sz="1200" b="1" dirty="0">
                <a:latin typeface="Times New Roman" panose="02020603050405020304" pitchFamily="18" charset="0"/>
                <a:cs typeface="Times New Roman" panose="02020603050405020304" pitchFamily="18" charset="0"/>
              </a:rPr>
              <a:t>06</a:t>
            </a:r>
            <a:r>
              <a:rPr lang="kk-KZ" sz="1200" b="1" dirty="0">
                <a:latin typeface="Times New Roman" panose="02020603050405020304" pitchFamily="18" charset="0"/>
                <a:cs typeface="Times New Roman" panose="02020603050405020304" pitchFamily="18" charset="0"/>
              </a:rPr>
              <a:t> 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07</a:t>
            </a:r>
            <a:r>
              <a:rPr lang="kk-KZ" sz="1200" b="1" dirty="0">
                <a:latin typeface="Times New Roman" panose="02020603050405020304" pitchFamily="18" charset="0"/>
                <a:cs typeface="Times New Roman" panose="02020603050405020304" pitchFamily="18" charset="0"/>
              </a:rPr>
              <a:t> 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a:t>
            </a:r>
            <a:r>
              <a:rPr lang="kk-KZ" sz="1200" dirty="0" smtClean="0">
                <a:solidFill>
                  <a:prstClr val="black"/>
                </a:solidFill>
                <a:latin typeface="Times New Roman" pitchFamily="18" charset="0"/>
                <a:cs typeface="Times New Roman" pitchFamily="18" charset="0"/>
              </a:rPr>
              <a:t>Жел оңтүстік-батыстан соғады, күші </a:t>
            </a:r>
            <a:r>
              <a:rPr lang="kk-KZ" sz="1200" dirty="0" smtClean="0">
                <a:solidFill>
                  <a:prstClr val="black"/>
                </a:solidFill>
                <a:latin typeface="Times New Roman" pitchFamily="18" charset="0"/>
                <a:cs typeface="Times New Roman" pitchFamily="18" charset="0"/>
              </a:rPr>
              <a:t>3-8 </a:t>
            </a:r>
            <a:r>
              <a:rPr lang="kk-KZ" sz="1200" dirty="0" smtClean="0">
                <a:solidFill>
                  <a:prstClr val="black"/>
                </a:solidFill>
                <a:latin typeface="Times New Roman" pitchFamily="18" charset="0"/>
                <a:cs typeface="Times New Roman" pitchFamily="18" charset="0"/>
              </a:rPr>
              <a:t>м/с. Ауа </a:t>
            </a:r>
            <a:r>
              <a:rPr lang="kk-KZ" sz="1200" smtClean="0">
                <a:solidFill>
                  <a:prstClr val="black"/>
                </a:solidFill>
                <a:latin typeface="Times New Roman" pitchFamily="18" charset="0"/>
                <a:cs typeface="Times New Roman" pitchFamily="18" charset="0"/>
              </a:rPr>
              <a:t>температурасы </a:t>
            </a:r>
            <a:r>
              <a:rPr lang="kk-KZ" sz="1200" smtClean="0">
                <a:solidFill>
                  <a:prstClr val="black"/>
                </a:solidFill>
                <a:latin typeface="Times New Roman" pitchFamily="18" charset="0"/>
                <a:cs typeface="Times New Roman" pitchFamily="18" charset="0"/>
              </a:rPr>
              <a:t>7-9° </a:t>
            </a:r>
            <a:r>
              <a:rPr lang="kk-KZ" sz="1200" dirty="0" smtClean="0">
                <a:solidFill>
                  <a:prstClr val="black"/>
                </a:solidFill>
                <a:latin typeface="Times New Roman" pitchFamily="18" charset="0"/>
                <a:cs typeface="Times New Roman" pitchFamily="18" charset="0"/>
              </a:rPr>
              <a:t>аяз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5069755" y="232787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5069755" y="3229585"/>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262653950"/>
              </p:ext>
            </p:extLst>
          </p:nvPr>
        </p:nvGraphicFramePr>
        <p:xfrm>
          <a:off x="5033957" y="397418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502279">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заттар</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ШЖШм.б.асу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0,012</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633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1,266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3308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0,662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a:t>
                      </a:r>
                      <a:r>
                        <a:rPr lang="kk-KZ" sz="900" dirty="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99</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0,497</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74</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0,185</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0,975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50182220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Н. Назарбаев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М.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Егоров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О. Б</a:t>
            </a:r>
            <a:r>
              <a:rPr lang="kk-KZ" altLang="ru-RU" sz="1200" dirty="0">
                <a:solidFill>
                  <a:srgbClr val="000000"/>
                </a:solidFill>
                <a:latin typeface="Times New Roman" panose="02020603050405020304" pitchFamily="18" charset="0"/>
                <a:cs typeface="Times New Roman" panose="02020603050405020304" pitchFamily="18" charset="0"/>
              </a:rPr>
              <a:t>өкей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Лев Толстой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894060824"/>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86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ru-RU" sz="800" dirty="0" smtClean="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0762" y="5991272"/>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Абдрахманова Н.Е. / Эрнст Л.В.</a:t>
            </a:r>
          </a:p>
        </p:txBody>
      </p:sp>
      <p:graphicFrame>
        <p:nvGraphicFramePr>
          <p:cNvPr id="20" name="Таблица 19"/>
          <p:cNvGraphicFramePr/>
          <p:nvPr>
            <p:extLst>
              <p:ext uri="{D42A27DB-BD31-4B8C-83A1-F6EECF244321}">
                <p14:modId xmlns:p14="http://schemas.microsoft.com/office/powerpoint/2010/main" val="493214948"/>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0,40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0,41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0,89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0,90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23838</TotalTime>
  <Words>643</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4445</cp:revision>
  <cp:lastPrinted>2021-07-01T03:56:27Z</cp:lastPrinted>
  <dcterms:created xsi:type="dcterms:W3CDTF">2018-03-27T06:03:00Z</dcterms:created>
  <dcterms:modified xsi:type="dcterms:W3CDTF">2026-03-05T07:52:12Z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