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91" d="100"/>
          <a:sy n="91" d="100"/>
        </p:scale>
        <p:origin x="9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80840423"/>
              </p:ext>
            </p:extLst>
          </p:nvPr>
        </p:nvGraphicFramePr>
        <p:xfrm>
          <a:off x="416496" y="2511207"/>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1383" y="215900"/>
            <a:ext cx="4816721" cy="1954381"/>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07 </a:t>
            </a:r>
            <a:r>
              <a:rPr lang="kk-KZ" sz="1100" b="1" dirty="0" smtClean="0">
                <a:latin typeface="Times New Roman" panose="02020603050405020304" pitchFamily="18" charset="0"/>
                <a:cs typeface="Times New Roman" panose="02020603050405020304" pitchFamily="18" charset="0"/>
              </a:rPr>
              <a:t>наурызға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a:t>
            </a:r>
            <a:r>
              <a:rPr lang="kk-KZ" sz="1100" b="1" dirty="0" smtClean="0">
                <a:latin typeface="Times New Roman" panose="02020603050405020304" pitchFamily="18" charset="0"/>
                <a:cs typeface="Times New Roman" panose="02020603050405020304" pitchFamily="18" charset="0"/>
              </a:rPr>
              <a:t>06 </a:t>
            </a:r>
            <a:r>
              <a:rPr lang="kk-KZ" sz="1100" b="1" dirty="0">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07 </a:t>
            </a:r>
            <a:r>
              <a:rPr lang="kk-KZ" sz="1100" b="1" dirty="0" smtClean="0">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altLang="ru-RU" sz="1100" dirty="0" smtClean="0">
                <a:latin typeface="Times New Roman" panose="02020603050405020304" pitchFamily="18" charset="0"/>
                <a:cs typeface="Times New Roman" panose="02020603050405020304" pitchFamily="18" charset="0"/>
                <a:sym typeface="+mn-ea"/>
              </a:rPr>
              <a:t>Бұлтты, түнде </a:t>
            </a:r>
            <a:r>
              <a:rPr lang="kk-KZ" altLang="ru-RU" sz="1100" dirty="0" smtClean="0">
                <a:latin typeface="Times New Roman" panose="02020603050405020304" pitchFamily="18" charset="0"/>
                <a:cs typeface="Times New Roman" panose="02020603050405020304" pitchFamily="18" charset="0"/>
                <a:sym typeface="+mn-ea"/>
              </a:rPr>
              <a:t>кей уақытта қар</a:t>
            </a:r>
            <a:r>
              <a:rPr lang="kk-KZ" altLang="ru-RU" sz="1100" dirty="0" smtClean="0">
                <a:latin typeface="Times New Roman" panose="02020603050405020304" pitchFamily="18" charset="0"/>
                <a:cs typeface="Times New Roman" panose="02020603050405020304" pitchFamily="18" charset="0"/>
                <a:sym typeface="+mn-ea"/>
              </a:rPr>
              <a:t>, күндіз </a:t>
            </a:r>
            <a:r>
              <a:rPr lang="kk-KZ" altLang="ru-RU" sz="1100" dirty="0" smtClean="0">
                <a:latin typeface="Times New Roman" panose="02020603050405020304" pitchFamily="18" charset="0"/>
                <a:cs typeface="Times New Roman" panose="02020603050405020304" pitchFamily="18" charset="0"/>
                <a:sym typeface="+mn-ea"/>
              </a:rPr>
              <a:t>кей уақытта жауын-шашын </a:t>
            </a:r>
            <a:r>
              <a:rPr lang="kk-KZ" altLang="ru-RU" sz="1100" dirty="0" smtClean="0">
                <a:latin typeface="Times New Roman" panose="02020603050405020304" pitchFamily="18" charset="0"/>
                <a:cs typeface="Times New Roman" panose="02020603050405020304" pitchFamily="18" charset="0"/>
                <a:sym typeface="+mn-ea"/>
              </a:rPr>
              <a:t>(жаңбыр, қар</a:t>
            </a:r>
            <a:r>
              <a:rPr lang="kk-KZ" altLang="ru-RU" sz="1100" dirty="0" smtClean="0">
                <a:latin typeface="Times New Roman" panose="02020603050405020304" pitchFamily="18" charset="0"/>
                <a:cs typeface="Times New Roman" panose="02020603050405020304" pitchFamily="18" charset="0"/>
                <a:sym typeface="+mn-ea"/>
              </a:rPr>
              <a:t>) жауады, көктайғақ болады. Батыстан, </a:t>
            </a:r>
            <a:r>
              <a:rPr lang="kk-KZ" altLang="ru-RU" sz="1100" dirty="0" smtClean="0">
                <a:latin typeface="Times New Roman" panose="02020603050405020304" pitchFamily="18" charset="0"/>
                <a:cs typeface="Times New Roman" panose="02020603050405020304" pitchFamily="18" charset="0"/>
                <a:sym typeface="+mn-ea"/>
              </a:rPr>
              <a:t>оңтүстік-батыстан </a:t>
            </a:r>
            <a:r>
              <a:rPr lang="kk-KZ" altLang="ru-RU" sz="1100" dirty="0">
                <a:latin typeface="Times New Roman" panose="02020603050405020304" pitchFamily="18" charset="0"/>
                <a:cs typeface="Times New Roman" panose="02020603050405020304" pitchFamily="18" charset="0"/>
                <a:sym typeface="+mn-ea"/>
              </a:rPr>
              <a:t>жел соғады, күші </a:t>
            </a:r>
            <a:r>
              <a:rPr lang="kk-KZ" altLang="ru-RU" sz="1100" dirty="0" smtClean="0">
                <a:latin typeface="Times New Roman" panose="02020603050405020304" pitchFamily="18" charset="0"/>
                <a:cs typeface="Times New Roman" panose="02020603050405020304" pitchFamily="18" charset="0"/>
                <a:sym typeface="+mn-ea"/>
              </a:rPr>
              <a:t>5-10 м/с</a:t>
            </a:r>
            <a:r>
              <a:rPr lang="kk-KZ" altLang="ru-RU" sz="1100" dirty="0">
                <a:latin typeface="Times New Roman" panose="02020603050405020304" pitchFamily="18" charset="0"/>
                <a:cs typeface="Times New Roman" panose="02020603050405020304" pitchFamily="18" charset="0"/>
                <a:sym typeface="+mn-ea"/>
              </a:rPr>
              <a:t>. Ауа температурасы </a:t>
            </a:r>
            <a:r>
              <a:rPr lang="kk-KZ" altLang="ru-RU" sz="1100" dirty="0" smtClean="0">
                <a:latin typeface="Times New Roman" panose="02020603050405020304" pitchFamily="18" charset="0"/>
                <a:cs typeface="Times New Roman" panose="02020603050405020304" pitchFamily="18" charset="0"/>
                <a:sym typeface="+mn-ea"/>
              </a:rPr>
              <a:t>түнде </a:t>
            </a:r>
            <a:r>
              <a:rPr lang="kk-KZ" altLang="ru-RU" sz="1100" dirty="0" smtClean="0">
                <a:latin typeface="Times New Roman" panose="02020603050405020304" pitchFamily="18" charset="0"/>
                <a:cs typeface="Times New Roman" panose="02020603050405020304" pitchFamily="18" charset="0"/>
                <a:sym typeface="+mn-ea"/>
              </a:rPr>
              <a:t>4-6 </a:t>
            </a:r>
            <a:r>
              <a:rPr lang="kk-KZ" altLang="ru-RU" sz="1100" dirty="0" smtClean="0">
                <a:latin typeface="Times New Roman" panose="02020603050405020304" pitchFamily="18" charset="0"/>
                <a:cs typeface="Times New Roman" panose="02020603050405020304" pitchFamily="18" charset="0"/>
                <a:sym typeface="+mn-ea"/>
              </a:rPr>
              <a:t>градус суық, күндіз 0-2 градус жылы болады.</a:t>
            </a:r>
          </a:p>
          <a:p>
            <a:pPr algn="ctr"/>
            <a:r>
              <a:rPr lang="kk-KZ" altLang="ru-RU" sz="1100" b="1" dirty="0" smtClean="0">
                <a:latin typeface="Times New Roman" panose="02020603050405020304" pitchFamily="18" charset="0"/>
                <a:cs typeface="Times New Roman" panose="02020603050405020304" pitchFamily="18" charset="0"/>
                <a:sym typeface="+mn-ea"/>
              </a:rPr>
              <a:t>08 </a:t>
            </a:r>
            <a:r>
              <a:rPr lang="kk-KZ" altLang="ru-RU" sz="1100" b="1" dirty="0" smtClean="0">
                <a:latin typeface="Times New Roman" panose="02020603050405020304" pitchFamily="18" charset="0"/>
                <a:cs typeface="Times New Roman" panose="02020603050405020304" pitchFamily="18" charset="0"/>
                <a:sym typeface="+mn-ea"/>
              </a:rPr>
              <a:t>наурызға</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kk-KZ" sz="1100" b="1" dirty="0" smtClean="0">
                <a:solidFill>
                  <a:srgbClr val="000000"/>
                </a:solidFill>
                <a:latin typeface="Times New Roman" pitchFamily="18" charset="0"/>
                <a:cs typeface="Times New Roman" pitchFamily="18" charset="0"/>
              </a:rPr>
              <a:t>07 </a:t>
            </a:r>
            <a:r>
              <a:rPr lang="kk-KZ" sz="1100" b="1" dirty="0" smtClean="0">
                <a:solidFill>
                  <a:srgbClr val="000000"/>
                </a:solidFill>
                <a:latin typeface="Times New Roman" pitchFamily="18" charset="0"/>
                <a:cs typeface="Times New Roman" pitchFamily="18" charset="0"/>
              </a:rPr>
              <a:t>наурыз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08 </a:t>
            </a:r>
            <a:r>
              <a:rPr lang="kk-KZ" sz="1100" b="1" dirty="0" smtClean="0">
                <a:latin typeface="Times New Roman" panose="02020603050405020304" pitchFamily="18" charset="0"/>
                <a:cs typeface="Times New Roman" panose="02020603050405020304" pitchFamily="18" charset="0"/>
              </a:rPr>
              <a:t>наурыз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altLang="ru-RU" sz="1100" dirty="0" smtClean="0">
                <a:latin typeface="Times New Roman" panose="02020603050405020304" pitchFamily="18" charset="0"/>
                <a:cs typeface="Times New Roman" panose="02020603050405020304" pitchFamily="18" charset="0"/>
                <a:sym typeface="+mn-ea"/>
              </a:rPr>
              <a:t>Бұлтты</a:t>
            </a:r>
            <a:r>
              <a:rPr lang="kk-KZ" altLang="ru-RU" sz="1100" dirty="0" smtClean="0">
                <a:latin typeface="Times New Roman" panose="02020603050405020304" pitchFamily="18" charset="0"/>
                <a:cs typeface="Times New Roman" panose="02020603050405020304" pitchFamily="18" charset="0"/>
                <a:sym typeface="+mn-ea"/>
              </a:rPr>
              <a:t>, </a:t>
            </a:r>
            <a:r>
              <a:rPr lang="kk-KZ" altLang="ru-RU" sz="1100" dirty="0" smtClean="0">
                <a:latin typeface="Times New Roman" panose="02020603050405020304" pitchFamily="18" charset="0"/>
                <a:cs typeface="Times New Roman" panose="02020603050405020304" pitchFamily="18" charset="0"/>
                <a:sym typeface="+mn-ea"/>
              </a:rPr>
              <a:t>кей уақытта қар жауады</a:t>
            </a:r>
            <a:r>
              <a:rPr lang="kk-KZ" altLang="ru-RU" sz="1100" dirty="0" smtClean="0">
                <a:latin typeface="Times New Roman" panose="02020603050405020304" pitchFamily="18" charset="0"/>
                <a:cs typeface="Times New Roman" panose="02020603050405020304" pitchFamily="18" charset="0"/>
                <a:sym typeface="+mn-ea"/>
              </a:rPr>
              <a:t>. </a:t>
            </a:r>
            <a:r>
              <a:rPr lang="kk-KZ" altLang="ru-RU" sz="1100" dirty="0" smtClean="0">
                <a:latin typeface="Times New Roman" panose="02020603050405020304" pitchFamily="18" charset="0"/>
                <a:cs typeface="Times New Roman" panose="02020603050405020304" pitchFamily="18" charset="0"/>
                <a:sym typeface="+mn-ea"/>
              </a:rPr>
              <a:t>Оңтүстік-батыстан жел соғады</a:t>
            </a:r>
            <a:r>
              <a:rPr lang="kk-KZ" sz="1100" dirty="0" smtClean="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a:t>
            </a:r>
            <a:r>
              <a:rPr lang="kk-KZ" sz="1100" dirty="0" smtClean="0">
                <a:latin typeface="Times New Roman" panose="02020603050405020304" pitchFamily="18" charset="0"/>
                <a:cs typeface="Times New Roman" panose="02020603050405020304" pitchFamily="18" charset="0"/>
              </a:rPr>
              <a:t>м/с. Ауа температурасы </a:t>
            </a:r>
            <a:r>
              <a:rPr lang="kk-KZ" sz="1100" dirty="0" smtClean="0">
                <a:latin typeface="Times New Roman" panose="02020603050405020304" pitchFamily="18" charset="0"/>
                <a:cs typeface="Times New Roman" panose="02020603050405020304" pitchFamily="18" charset="0"/>
              </a:rPr>
              <a:t>6-8 </a:t>
            </a:r>
            <a:r>
              <a:rPr lang="kk-KZ" sz="1100" dirty="0" smtClean="0">
                <a:latin typeface="Times New Roman" panose="02020603050405020304" pitchFamily="18" charset="0"/>
                <a:cs typeface="Times New Roman" panose="02020603050405020304" pitchFamily="18" charset="0"/>
              </a:rPr>
              <a:t>градус суық болады</a:t>
            </a:r>
            <a:r>
              <a:rPr lang="ru-RU" sz="1100" dirty="0" smtClean="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14668343"/>
              </p:ext>
            </p:extLst>
          </p:nvPr>
        </p:nvGraphicFramePr>
        <p:xfrm>
          <a:off x="5009368" y="4017596"/>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930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924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72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4126" y="2469041"/>
            <a:ext cx="4816721"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a:solidFill>
                  <a:schemeClr val="tx1"/>
                </a:solidFill>
                <a:latin typeface="Times New Roman" panose="02020603050405020304" pitchFamily="18" charset="0"/>
                <a:cs typeface="Times New Roman" panose="02020603050405020304" pitchFamily="18" charset="0"/>
              </a:rPr>
              <a:t>2026 жылғы </a:t>
            </a:r>
            <a:r>
              <a:rPr lang="kk-KZ" sz="1100" dirty="0" smtClean="0">
                <a:solidFill>
                  <a:schemeClr val="tx1"/>
                </a:solidFill>
                <a:latin typeface="Times New Roman" panose="02020603050405020304" pitchFamily="18" charset="0"/>
                <a:cs typeface="Times New Roman" panose="02020603050405020304" pitchFamily="18" charset="0"/>
              </a:rPr>
              <a:t>07 наурызда</a:t>
            </a:r>
            <a:r>
              <a:rPr lang="kk-KZ"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08 </a:t>
            </a:r>
            <a:r>
              <a:rPr lang="kk-KZ" sz="1100" dirty="0" smtClean="0">
                <a:solidFill>
                  <a:schemeClr val="tx1"/>
                </a:solidFill>
                <a:latin typeface="Times New Roman" panose="02020603050405020304" pitchFamily="18" charset="0"/>
                <a:cs typeface="Times New Roman" panose="02020603050405020304" pitchFamily="18" charset="0"/>
              </a:rPr>
              <a:t>наурыз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a:solidFill>
                  <a:srgbClr val="000000"/>
                </a:solidFill>
                <a:latin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rPr>
              <a:t>б</a:t>
            </a:r>
            <a:r>
              <a:rPr lang="ru-RU" sz="1100" dirty="0" err="1">
                <a:solidFill>
                  <a:schemeClr val="tx1"/>
                </a:solidFill>
                <a:latin typeface="Times New Roman" panose="02020603050405020304" pitchFamily="18" charset="0"/>
                <a:cs typeface="Times New Roman" panose="02020603050405020304" pitchFamily="18" charset="0"/>
              </a:rPr>
              <a:t>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Сагинтаева А.Т./</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42343</TotalTime>
  <Words>550</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6626</cp:revision>
  <cp:lastPrinted>2021-07-01T07:38:07Z</cp:lastPrinted>
  <dcterms:created xsi:type="dcterms:W3CDTF">2018-03-27T06:03:00Z</dcterms:created>
  <dcterms:modified xsi:type="dcterms:W3CDTF">2026-03-06T06:47:43Z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