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594"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34346866"/>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№67 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ru-RU"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08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52897865"/>
              </p:ext>
            </p:extLst>
          </p:nvPr>
        </p:nvGraphicFramePr>
        <p:xfrm>
          <a:off x="5044852" y="6485726"/>
          <a:ext cx="4730750" cy="32004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жылғы</a:t>
                      </a:r>
                      <a:r>
                        <a:rPr lang="ru-RU" sz="700" i="1" dirty="0" smtClean="0">
                          <a:latin typeface="Times New Roman" panose="02020603050405020304" pitchFamily="18" charset="0"/>
                          <a:cs typeface="Times New Roman" panose="02020603050405020304" pitchFamily="18" charset="0"/>
                        </a:rPr>
                        <a:t> 02 </a:t>
                      </a:r>
                      <a:r>
                        <a:rPr lang="ru-RU" sz="700" i="1" dirty="0" err="1" smtClean="0">
                          <a:latin typeface="Times New Roman" panose="02020603050405020304" pitchFamily="18" charset="0"/>
                          <a:cs typeface="Times New Roman" panose="02020603050405020304" pitchFamily="18" charset="0"/>
                        </a:rPr>
                        <a:t>тамыздағы</a:t>
                      </a:r>
                      <a:r>
                        <a:rPr lang="ru-RU" sz="700" i="1" dirty="0" smtClean="0">
                          <a:latin typeface="Times New Roman" panose="02020603050405020304" pitchFamily="18" charset="0"/>
                          <a:cs typeface="Times New Roman" panose="02020603050405020304" pitchFamily="18" charset="0"/>
                        </a:rPr>
                        <a:t> № ҚР ДСМ-70 «</a:t>
                      </a:r>
                      <a:r>
                        <a:rPr lang="ru-RU" sz="700" i="1" dirty="0" err="1" smtClean="0">
                          <a:latin typeface="Times New Roman" panose="02020603050405020304" pitchFamily="18" charset="0"/>
                          <a:cs typeface="Times New Roman" panose="02020603050405020304" pitchFamily="18" charset="0"/>
                        </a:rPr>
                        <a:t>Қалалық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және</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ауылдық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елді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мекендердегі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ауасының</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гигиеналық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бұйрығына</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сәйкес</a:t>
                      </a:r>
                      <a:r>
                        <a:rPr lang="ru-RU" sz="700" i="1" baseline="0"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98021" y="3551372"/>
            <a:ext cx="4824411"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kk-KZ" altLang="ru-RU" sz="1200" b="1" dirty="0" smtClean="0">
                <a:latin typeface="Times New Roman" panose="02020603050405020304" pitchFamily="18" charset="0"/>
                <a:cs typeface="Times New Roman" panose="02020603050405020304" pitchFamily="18" charset="0"/>
              </a:rPr>
              <a:t>наурыз</a:t>
            </a:r>
            <a:r>
              <a:rPr lang="ru-RU" altLang="ru-RU" sz="1200" b="1" dirty="0" err="1" smtClean="0">
                <a:latin typeface="Times New Roman" panose="02020603050405020304" pitchFamily="18" charset="0"/>
                <a:cs typeface="Times New Roman" panose="02020603050405020304" pitchFamily="18" charset="0"/>
              </a:rPr>
              <a:t>дағы</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154436"/>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наурыз</a:t>
            </a:r>
            <a:r>
              <a:rPr lang="kk-KZ" sz="1200" b="1" dirty="0">
                <a:latin typeface="Times New Roman" panose="02020603050405020304" pitchFamily="18" charset="0"/>
                <a:cs typeface="Times New Roman" panose="02020603050405020304" pitchFamily="18" charset="0"/>
              </a:rPr>
              <a:t>ға</a:t>
            </a:r>
          </a:p>
          <a:p>
            <a:pPr algn="ctr">
              <a:spcBef>
                <a:spcPts val="0"/>
              </a:spcBef>
              <a:defRPr/>
            </a:pPr>
            <a:r>
              <a:rPr lang="kk-KZ" altLang="ru-RU" sz="1200" b="1" dirty="0" smtClean="0">
                <a:latin typeface="Times New Roman" pitchFamily="18" charset="0"/>
                <a:cs typeface="Times New Roman" pitchFamily="18" charset="0"/>
              </a:rPr>
              <a:t>08 </a:t>
            </a:r>
            <a:r>
              <a:rPr lang="kk-KZ" altLang="ru-RU" sz="1200" b="1" dirty="0">
                <a:latin typeface="Times New Roman" pitchFamily="18" charset="0"/>
                <a:cs typeface="Times New Roman" pitchFamily="18" charset="0"/>
              </a:rPr>
              <a:t>наурыз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a:latin typeface="Times New Roman" panose="02020603050405020304" pitchFamily="18" charset="0"/>
                <a:cs typeface="Times New Roman" panose="02020603050405020304" pitchFamily="18" charset="0"/>
              </a:rPr>
              <a:t>наурыз</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a:t>
            </a:r>
            <a:r>
              <a:rPr lang="kk-KZ" sz="1200" dirty="0" smtClean="0">
                <a:latin typeface="Times New Roman" panose="02020603050405020304" pitchFamily="18" charset="0"/>
                <a:cs typeface="Times New Roman" panose="02020603050405020304" pitchFamily="18" charset="0"/>
              </a:rPr>
              <a:t>ауын-шашын (көбінесе жаңбыр), көктайғақ</a:t>
            </a:r>
            <a:r>
              <a:rPr lang="kk-KZ" sz="1200" dirty="0" smtClean="0">
                <a:solidFill>
                  <a:prstClr val="black"/>
                </a:solidFill>
                <a:latin typeface="Times New Roman" pitchFamily="18" charset="0"/>
                <a:cs typeface="Times New Roman" pitchFamily="18" charset="0"/>
              </a:rPr>
              <a:t>. Жел оңтүстік-шығыстан соғады, күші 7-12 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1° аяз-1° жылы,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3-5° жылы </a:t>
            </a:r>
            <a:r>
              <a:rPr lang="kk-KZ" sz="1200" dirty="0">
                <a:solidFill>
                  <a:prstClr val="black"/>
                </a:solidFill>
                <a:latin typeface="Times New Roman" pitchFamily="18" charset="0"/>
                <a:cs typeface="Times New Roman" pitchFamily="18" charset="0"/>
              </a:rPr>
              <a:t>болады.</a:t>
            </a:r>
          </a:p>
          <a:p>
            <a:pPr algn="just">
              <a:spcBef>
                <a:spcPts val="0"/>
              </a:spcBef>
              <a:defRPr/>
            </a:pPr>
            <a:endParaRPr lang="ru-RU" sz="200" dirty="0" smtClean="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2026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10 </a:t>
            </a:r>
            <a:r>
              <a:rPr lang="ru-RU" altLang="ru-RU" sz="1200" b="1" dirty="0" err="1">
                <a:latin typeface="Times New Roman" pitchFamily="18" charset="0"/>
                <a:cs typeface="Times New Roman" pitchFamily="18" charset="0"/>
              </a:rPr>
              <a:t>наурыз</a:t>
            </a:r>
            <a:r>
              <a:rPr lang="kk-KZ" altLang="ru-RU" sz="1200" b="1" dirty="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indent="182563" algn="ctr">
              <a:spcBef>
                <a:spcPts val="0"/>
              </a:spcBef>
              <a:defRPr/>
            </a:pPr>
            <a:r>
              <a:rPr lang="ru-RU" sz="1200" b="1" dirty="0" smtClean="0">
                <a:latin typeface="Times New Roman" panose="02020603050405020304" pitchFamily="18" charset="0"/>
                <a:cs typeface="Times New Roman" panose="02020603050405020304" pitchFamily="18" charset="0"/>
              </a:rPr>
              <a:t>09</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10</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ұлтты</a:t>
            </a:r>
            <a:r>
              <a:rPr lang="kk-KZ" sz="1200" dirty="0">
                <a:solidFill>
                  <a:prstClr val="black"/>
                </a:solidFill>
                <a:latin typeface="Times New Roman" pitchFamily="18" charset="0"/>
                <a:cs typeface="Times New Roman" pitchFamily="18" charset="0"/>
              </a:rPr>
              <a:t>, </a:t>
            </a:r>
            <a:r>
              <a:rPr lang="kk-KZ" sz="1200" dirty="0">
                <a:latin typeface="Times New Roman" panose="02020603050405020304" pitchFamily="18" charset="0"/>
                <a:cs typeface="Times New Roman" panose="02020603050405020304" pitchFamily="18" charset="0"/>
              </a:rPr>
              <a:t>жауын-шашын (көбінесе жаңбыр</a:t>
            </a:r>
            <a:r>
              <a:rPr lang="kk-KZ" sz="1200" dirty="0" smtClean="0">
                <a:latin typeface="Times New Roman" panose="02020603050405020304" pitchFamily="18" charset="0"/>
                <a:cs typeface="Times New Roman" panose="02020603050405020304" pitchFamily="18" charset="0"/>
              </a:rPr>
              <a:t>), көктайғақ</a:t>
            </a:r>
            <a:r>
              <a:rPr lang="kk-KZ" sz="1200" dirty="0" smtClean="0">
                <a:solidFill>
                  <a:prstClr val="black"/>
                </a:solidFill>
                <a:latin typeface="Times New Roman" pitchFamily="18" charset="0"/>
                <a:cs typeface="Times New Roman" pitchFamily="18" charset="0"/>
              </a:rPr>
              <a:t>. Жел оңтүстік-шығыстан соғады, күші 5-10 м/с. Ауа температурасы 0-2° жылы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5033957" y="235739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5046288" y="3267883"/>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348319717"/>
              </p:ext>
            </p:extLst>
          </p:nvPr>
        </p:nvGraphicFramePr>
        <p:xfrm>
          <a:off x="5033957" y="397418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26315">
                  <a:extLst>
                    <a:ext uri="{9D8B030D-6E8A-4147-A177-3AD203B41FA5}">
                      <a16:colId xmlns="" xmlns:a16="http://schemas.microsoft.com/office/drawing/2014/main" val="2096923049"/>
                    </a:ext>
                  </a:extLst>
                </a:gridCol>
              </a:tblGrid>
              <a:tr h="502279">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заттар</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ШЖШм.б.асу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0,0007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170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3189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a:t>
                      </a:r>
                      <a:r>
                        <a:rPr lang="kk-KZ" sz="900" dirty="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98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250182220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Н. Назарбаев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М.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Егоров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О. Б</a:t>
            </a:r>
            <a:r>
              <a:rPr lang="kk-KZ" altLang="ru-RU" sz="1200" dirty="0">
                <a:solidFill>
                  <a:srgbClr val="000000"/>
                </a:solidFill>
                <a:latin typeface="Times New Roman" panose="02020603050405020304" pitchFamily="18" charset="0"/>
                <a:cs typeface="Times New Roman" panose="02020603050405020304" pitchFamily="18" charset="0"/>
              </a:rPr>
              <a:t>өкей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Лев Толстой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894060824"/>
                </p:ext>
              </p:extLst>
            </p:nvPr>
          </p:nvGraphicFramePr>
          <p:xfrm>
            <a:off x="481068" y="4731884"/>
            <a:ext cx="3758719" cy="869309"/>
          </p:xfrm>
          <a:graphic>
            <a:graphicData uri="http://schemas.openxmlformats.org/drawingml/2006/table">
              <a:tbl>
                <a:tblPr/>
                <a:tblGrid>
                  <a:gridCol w="1879360">
                    <a:extLst>
                      <a:ext uri="{9D8B030D-6E8A-4147-A177-3AD203B41FA5}">
                        <a16:colId xmlns="" xmlns:a16="http://schemas.microsoft.com/office/drawing/2014/main" val="20000"/>
                      </a:ext>
                    </a:extLst>
                  </a:gridCol>
                  <a:gridCol w="1879359">
                    <a:extLst>
                      <a:ext uri="{9D8B030D-6E8A-4147-A177-3AD203B41FA5}">
                        <a16:colId xmlns=""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86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ru-RU" sz="800" dirty="0" smtClean="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0762" y="5991272"/>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Абдрахманова Н.Е.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Акылбаева М.М.</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93214948"/>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0,40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0,41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0,89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0,90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23857</TotalTime>
  <Words>648</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4456</cp:revision>
  <cp:lastPrinted>2021-07-01T03:56:27Z</cp:lastPrinted>
  <dcterms:created xsi:type="dcterms:W3CDTF">2018-03-27T06:03:00Z</dcterms:created>
  <dcterms:modified xsi:type="dcterms:W3CDTF">2026-03-08T07:43:36Z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