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31"/>
    <p:restoredTop sz="94610"/>
  </p:normalViewPr>
  <p:slideViewPr>
    <p:cSldViewPr snapToGrid="0">
      <p:cViewPr varScale="1">
        <p:scale>
          <a:sx n="104" d="100"/>
          <a:sy n="104" d="100"/>
        </p:scale>
        <p:origin x="126" y="15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2191144692"/>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68</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a:t>
                      </a:r>
                      <a:r>
                        <a:rPr lang="ru-RU" dirty="0"/>
                        <a:t>6</a:t>
                      </a:r>
                      <a:r>
                        <a:rPr dirty="0"/>
                        <a:t> </a:t>
                      </a:r>
                      <a:r>
                        <a:rPr dirty="0" err="1"/>
                        <a:t>жыл</a:t>
                      </a:r>
                      <a:r>
                        <a:rPr dirty="0"/>
                        <a:t> </a:t>
                      </a:r>
                      <a:r>
                        <a:rPr lang="kk-KZ" dirty="0"/>
                        <a:t>09</a:t>
                      </a:r>
                      <a:r>
                        <a:rPr lang="en-US" dirty="0"/>
                        <a:t> </a:t>
                      </a:r>
                      <a:r>
                        <a:rPr lang="ru-RU" baseline="0" dirty="0" err="1"/>
                        <a:t>наурыз</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5057562" y="115886"/>
            <a:ext cx="4710749" cy="258531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eaLnBrk="1" fontAlgn="auto" hangingPunct="1">
              <a:spcBef>
                <a:spcPts val="0"/>
              </a:spcBef>
              <a:spcAft>
                <a:spcPts val="0"/>
              </a:spcAft>
              <a:buFontTx/>
              <a:buNone/>
              <a:defRPr/>
            </a:pPr>
            <a:r>
              <a:rPr lang="ru-RU" altLang="ru-RU" sz="1200" b="1" kern="0" dirty="0">
                <a:solidFill>
                  <a:srgbClr val="000000"/>
                </a:solidFill>
                <a:latin typeface="Times New Roman" panose="02020603050405020304" pitchFamily="18" charset="0"/>
                <a:ea typeface="Calibri"/>
                <a:cs typeface="Times New Roman" pitchFamily="18" charset="0"/>
                <a:sym typeface="Calibri"/>
              </a:rPr>
              <a:t>Астана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қаласы</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бойынша</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ауа-райы</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болжамы</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p>
          <a:p>
            <a:pPr indent="179388" algn="ctr" eaLnBrk="1" fontAlgn="auto" hangingPunct="1">
              <a:spcBef>
                <a:spcPts val="0"/>
              </a:spcBef>
              <a:spcAft>
                <a:spcPts val="0"/>
              </a:spcAft>
              <a:buFontTx/>
              <a:buNone/>
              <a:defRPr/>
            </a:pPr>
            <a:r>
              <a:rPr lang="ru-RU" altLang="ru-RU" sz="1200" b="1" kern="0" dirty="0">
                <a:solidFill>
                  <a:srgbClr val="000000"/>
                </a:solidFill>
                <a:latin typeface="Times New Roman" panose="02020603050405020304" pitchFamily="18" charset="0"/>
                <a:ea typeface="Calibri"/>
                <a:cs typeface="Times New Roman" pitchFamily="18" charset="0"/>
                <a:sym typeface="Calibri"/>
              </a:rPr>
              <a:t>2026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жылғы</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r>
              <a:rPr lang="kk-KZ" altLang="ru-RU" sz="1200" b="1" dirty="0">
                <a:latin typeface="Times New Roman" panose="02020603050405020304" pitchFamily="18" charset="0"/>
                <a:ea typeface="Calibri"/>
                <a:cs typeface="Times New Roman" pitchFamily="18" charset="0"/>
              </a:rPr>
              <a:t>10</a:t>
            </a:r>
            <a:r>
              <a:rPr lang="en-US" alt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наурыз</a:t>
            </a:r>
            <a:r>
              <a:rPr lang="kk-KZ" altLang="ru-RU" sz="1200" b="1" kern="0" dirty="0">
                <a:solidFill>
                  <a:srgbClr val="000000"/>
                </a:solidFill>
                <a:latin typeface="Times New Roman" panose="02020603050405020304" pitchFamily="18" charset="0"/>
                <a:ea typeface="Calibri"/>
                <a:cs typeface="Times New Roman" pitchFamily="18" charset="0"/>
                <a:sym typeface="Calibri"/>
              </a:rPr>
              <a:t>ға</a:t>
            </a:r>
          </a:p>
          <a:p>
            <a:pPr indent="177800" algn="ctr" eaLnBrk="1" fontAlgn="auto" hangingPunct="1">
              <a:spcBef>
                <a:spcPts val="0"/>
              </a:spcBef>
              <a:spcAft>
                <a:spcPts val="0"/>
              </a:spcAft>
              <a:buFontTx/>
              <a:buNone/>
              <a:defRPr/>
            </a:pPr>
            <a:r>
              <a:rPr lang="kk-KZ" altLang="ru-RU" sz="1200" b="1" kern="0" dirty="0">
                <a:solidFill>
                  <a:srgbClr val="000000"/>
                </a:solidFill>
                <a:latin typeface="Times New Roman" panose="02020603050405020304" pitchFamily="18" charset="0"/>
                <a:ea typeface="Calibri"/>
                <a:cs typeface="Times New Roman" pitchFamily="18" charset="0"/>
                <a:sym typeface="Calibri"/>
              </a:rPr>
              <a:t>09</a:t>
            </a:r>
            <a:r>
              <a:rPr lang="en-US" altLang="ru-RU" sz="1200" b="1" kern="0" dirty="0">
                <a:solidFill>
                  <a:srgbClr val="000000"/>
                </a:solidFill>
                <a:latin typeface="Times New Roman" panose="02020603050405020304" pitchFamily="18" charset="0"/>
                <a:ea typeface="Calibri"/>
                <a:cs typeface="Times New Roman" pitchFamily="18" charset="0"/>
                <a:sym typeface="Calibri"/>
              </a:rPr>
              <a:t> </a:t>
            </a:r>
            <a:r>
              <a:rPr lang="kk-KZ" altLang="ru-RU" sz="1200" b="1" kern="0" dirty="0">
                <a:solidFill>
                  <a:srgbClr val="000000"/>
                </a:solidFill>
                <a:latin typeface="Times New Roman" panose="02020603050405020304" pitchFamily="18" charset="0"/>
                <a:ea typeface="Calibri"/>
                <a:cs typeface="Times New Roman" pitchFamily="18" charset="0"/>
                <a:sym typeface="Calibri"/>
              </a:rPr>
              <a:t>наурыз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20-дан </a:t>
            </a:r>
            <a:r>
              <a:rPr lang="ru-RU" sz="1200" b="1" dirty="0">
                <a:latin typeface="Times New Roman" panose="02020603050405020304" pitchFamily="18" charset="0"/>
                <a:ea typeface="Calibri"/>
                <a:cs typeface="Times New Roman" pitchFamily="18" charset="0"/>
              </a:rPr>
              <a:t>10</a:t>
            </a:r>
            <a:r>
              <a:rPr lang="en-US" sz="1200" b="1" kern="0" dirty="0">
                <a:solidFill>
                  <a:srgbClr val="000000"/>
                </a:solidFill>
                <a:latin typeface="Times New Roman" panose="02020603050405020304" pitchFamily="18" charset="0"/>
                <a:ea typeface="Calibri"/>
                <a:cs typeface="Times New Roman" pitchFamily="18" charset="0"/>
                <a:sym typeface="Calibri"/>
              </a:rPr>
              <a:t> </a:t>
            </a:r>
            <a:r>
              <a:rPr lang="ru-RU" sz="1200" b="1" kern="0" dirty="0" err="1">
                <a:solidFill>
                  <a:srgbClr val="000000"/>
                </a:solidFill>
                <a:latin typeface="Times New Roman" panose="02020603050405020304" pitchFamily="18" charset="0"/>
                <a:ea typeface="Calibri"/>
                <a:cs typeface="Times New Roman" pitchFamily="18" charset="0"/>
                <a:sym typeface="Calibri"/>
              </a:rPr>
              <a:t>наурыз</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20-</a:t>
            </a:r>
            <a:r>
              <a:rPr lang="kk-KZ" sz="1200" b="1" kern="0" dirty="0">
                <a:solidFill>
                  <a:srgbClr val="000000"/>
                </a:solidFill>
                <a:latin typeface="Times New Roman" panose="02020603050405020304" pitchFamily="18" charset="0"/>
                <a:ea typeface="Calibri"/>
                <a:cs typeface="Times New Roman" pitchFamily="18" charset="0"/>
                <a:sym typeface="Calibri"/>
              </a:rPr>
              <a:t>ға</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sz="12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sz="1200" b="1" kern="0" dirty="0">
              <a:solidFill>
                <a:srgbClr val="000000"/>
              </a:solidFill>
              <a:latin typeface="Times New Roman" panose="02020603050405020304" pitchFamily="18" charset="0"/>
              <a:ea typeface="Calibri"/>
              <a:cs typeface="Times New Roman" pitchFamily="18" charset="0"/>
              <a:sym typeface="Calibri"/>
            </a:endParaRPr>
          </a:p>
          <a:p>
            <a:pPr indent="177800" algn="ctr" eaLnBrk="1" fontAlgn="auto" hangingPunct="1">
              <a:spcBef>
                <a:spcPts val="0"/>
              </a:spcBef>
              <a:spcAft>
                <a:spcPts val="0"/>
              </a:spcAft>
              <a:buFontTx/>
              <a:buNone/>
              <a:defRPr/>
            </a:pPr>
            <a:endParaRPr lang="ru-RU" sz="1200" b="1" kern="0" dirty="0">
              <a:solidFill>
                <a:srgbClr val="000000"/>
              </a:solidFill>
              <a:latin typeface="Times New Roman" panose="02020603050405020304" pitchFamily="18" charset="0"/>
              <a:ea typeface="Calibri"/>
              <a:cs typeface="Times New Roman" pitchFamily="18" charset="0"/>
              <a:sym typeface="Calibri"/>
            </a:endParaRPr>
          </a:p>
          <a:p>
            <a:pPr algn="ctr" eaLnBrk="1" fontAlgn="auto" hangingPunct="1">
              <a:spcBef>
                <a:spcPts val="0"/>
              </a:spcBef>
              <a:spcAft>
                <a:spcPts val="0"/>
              </a:spcAft>
              <a:buFontTx/>
              <a:buNone/>
              <a:defRPr/>
            </a:pPr>
            <a:endParaRPr lang="en-US" altLang="ru-RU" sz="300" b="1" kern="0" dirty="0">
              <a:solidFill>
                <a:srgbClr val="000000"/>
              </a:solidFill>
              <a:highlight>
                <a:srgbClr val="FFFF00"/>
              </a:highlight>
              <a:latin typeface="Times New Roman" panose="02020603050405020304" pitchFamily="18" charset="0"/>
              <a:ea typeface="Calibri"/>
              <a:cs typeface="Times New Roman" pitchFamily="18" charset="0"/>
              <a:sym typeface="Calibri"/>
            </a:endParaRPr>
          </a:p>
          <a:p>
            <a:pPr indent="354013" algn="just" hangingPunct="1">
              <a:defRPr/>
            </a:pPr>
            <a:r>
              <a:rPr lang="ru-RU" sz="1200" dirty="0" err="1">
                <a:latin typeface="Times New Roman" panose="02020603050405020304" pitchFamily="18" charset="0"/>
                <a:ea typeface="Calibri"/>
                <a:cs typeface="Times New Roman" panose="02020603050405020304" pitchFamily="18" charset="0"/>
              </a:rPr>
              <a:t>Көшпелі</a:t>
            </a:r>
            <a:r>
              <a:rPr lang="ru-RU" sz="1200" dirty="0">
                <a:latin typeface="Times New Roman" panose="02020603050405020304" pitchFamily="18" charset="0"/>
                <a:ea typeface="Calibri"/>
                <a:cs typeface="Times New Roman" panose="02020603050405020304" pitchFamily="18" charset="0"/>
              </a:rPr>
              <a:t> </a:t>
            </a:r>
            <a:r>
              <a:rPr lang="ru-RU" sz="1200" dirty="0" err="1">
                <a:latin typeface="Times New Roman" panose="02020603050405020304" pitchFamily="18" charset="0"/>
                <a:ea typeface="Calibri"/>
                <a:cs typeface="Times New Roman" panose="02020603050405020304" pitchFamily="18" charset="0"/>
              </a:rPr>
              <a:t>б</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ұлтты</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a:solidFill>
                  <a:prstClr val="black"/>
                </a:solidFill>
                <a:latin typeface="Times New Roman" panose="02020603050405020304" pitchFamily="18" charset="0"/>
                <a:ea typeface="Calibri"/>
                <a:cs typeface="Times New Roman" pitchFamily="18" charset="0"/>
                <a:sym typeface="Calibri"/>
              </a:rPr>
              <a:t>к</a:t>
            </a:r>
            <a:r>
              <a:rPr lang="kk-KZ" sz="1200" dirty="0">
                <a:latin typeface="Times New Roman" panose="02020603050405020304" pitchFamily="18" charset="0"/>
                <a:ea typeface="Calibri"/>
                <a:cs typeface="Times New Roman" panose="02020603050405020304" pitchFamily="18" charset="0"/>
              </a:rPr>
              <a:t>ей уақыттарда </a:t>
            </a:r>
            <a:r>
              <a:rPr lang="ru-RU" sz="1200" dirty="0" err="1">
                <a:latin typeface="Times New Roman" panose="02020603050405020304" pitchFamily="18" charset="0"/>
                <a:ea typeface="Calibri"/>
                <a:cs typeface="Times New Roman" panose="02020603050405020304" pitchFamily="18" charset="0"/>
              </a:rPr>
              <a:t>қар</a:t>
            </a:r>
            <a:r>
              <a:rPr lang="ru-RU" sz="1200" dirty="0">
                <a:latin typeface="Times New Roman" panose="02020603050405020304" pitchFamily="18" charset="0"/>
                <a:ea typeface="Calibri"/>
                <a:cs typeface="Times New Roman" panose="02020603050405020304" pitchFamily="18" charset="0"/>
              </a:rPr>
              <a:t>,</a:t>
            </a:r>
            <a:r>
              <a:rPr lang="kk-KZ" sz="1200" dirty="0">
                <a:latin typeface="Times New Roman" panose="02020603050405020304" pitchFamily="18" charset="0"/>
                <a:ea typeface="Calibri"/>
                <a:cs typeface="Times New Roman" panose="02020603050405020304" pitchFamily="18" charset="0"/>
              </a:rPr>
              <a:t> </a:t>
            </a:r>
            <a:r>
              <a:rPr lang="ru-RU" sz="1200" dirty="0" err="1">
                <a:latin typeface="Times New Roman" panose="02020603050405020304" pitchFamily="18" charset="0"/>
                <a:ea typeface="Calibri"/>
                <a:cs typeface="Times New Roman" panose="02020603050405020304" pitchFamily="18" charset="0"/>
              </a:rPr>
              <a:t>бұрқасын</a:t>
            </a:r>
            <a:r>
              <a:rPr lang="ru-RU" sz="1200" dirty="0">
                <a:latin typeface="Times New Roman" panose="02020603050405020304" pitchFamily="18" charset="0"/>
                <a:ea typeface="Calibri"/>
                <a:cs typeface="Times New Roman" panose="02020603050405020304" pitchFamily="18" charset="0"/>
              </a:rPr>
              <a:t>, </a:t>
            </a:r>
            <a:r>
              <a:rPr lang="ru-RU" sz="1200" dirty="0" err="1">
                <a:latin typeface="Times New Roman" panose="02020603050405020304" pitchFamily="18" charset="0"/>
                <a:ea typeface="Calibri"/>
                <a:cs typeface="Times New Roman" panose="02020603050405020304" pitchFamily="18" charset="0"/>
              </a:rPr>
              <a:t>тұман</a:t>
            </a:r>
            <a:r>
              <a:rPr lang="ru-RU" sz="1200" dirty="0">
                <a:latin typeface="Times New Roman" panose="02020603050405020304" pitchFamily="18" charset="0"/>
                <a:ea typeface="Calibri"/>
                <a:cs typeface="Times New Roman" panose="02020603050405020304" pitchFamily="18" charset="0"/>
              </a:rPr>
              <a:t>. </a:t>
            </a:r>
            <a:r>
              <a:rPr lang="ru-RU" sz="1200" dirty="0" err="1">
                <a:latin typeface="Times New Roman" panose="02020603050405020304" pitchFamily="18" charset="0"/>
                <a:ea typeface="Calibri"/>
                <a:cs typeface="Times New Roman" panose="02020603050405020304" pitchFamily="18" charset="0"/>
              </a:rPr>
              <a:t>Солтүстік-батыстан</a:t>
            </a:r>
            <a:r>
              <a:rPr lang="ru-RU" sz="1200" dirty="0">
                <a:latin typeface="Times New Roman" panose="02020603050405020304" pitchFamily="18" charset="0"/>
                <a:ea typeface="Calibri"/>
                <a:cs typeface="Times New Roman" panose="02020603050405020304" pitchFamily="18" charset="0"/>
              </a:rPr>
              <a:t> </a:t>
            </a:r>
            <a:r>
              <a:rPr lang="ru-RU" sz="1200" dirty="0" err="1">
                <a:latin typeface="Times New Roman" panose="02020603050405020304" pitchFamily="18" charset="0"/>
                <a:ea typeface="Calibri"/>
                <a:cs typeface="Times New Roman" panose="02020603050405020304" pitchFamily="18" charset="0"/>
              </a:rPr>
              <a:t>жел</a:t>
            </a:r>
            <a:r>
              <a:rPr lang="ru-RU" sz="1200" dirty="0">
                <a:latin typeface="Times New Roman" panose="02020603050405020304" pitchFamily="18" charset="0"/>
                <a:ea typeface="Calibri"/>
                <a:cs typeface="Times New Roman" panose="02020603050405020304" pitchFamily="18" charset="0"/>
              </a:rPr>
              <a:t> </a:t>
            </a:r>
            <a:r>
              <a:rPr lang="ru-RU" sz="1200" dirty="0" err="1">
                <a:latin typeface="Times New Roman" panose="02020603050405020304" pitchFamily="18" charset="0"/>
                <a:ea typeface="Calibri"/>
                <a:cs typeface="Times New Roman" panose="02020603050405020304" pitchFamily="18" charset="0"/>
              </a:rPr>
              <a:t>соғады</a:t>
            </a:r>
            <a:r>
              <a:rPr lang="kk-KZ" sz="1200" kern="0" dirty="0">
                <a:solidFill>
                  <a:srgbClr val="000000"/>
                </a:solidFill>
                <a:latin typeface="Times New Roman" panose="02020603050405020304" pitchFamily="18" charset="0"/>
                <a:ea typeface="Calibri"/>
                <a:cs typeface="Times New Roman" panose="02020603050405020304" pitchFamily="18" charset="0"/>
                <a:sym typeface="Calibri"/>
              </a:rPr>
              <a:t>, күші 9-14, екпіні 15-20, күндіз кей уақыттарда 23</a:t>
            </a:r>
            <a:r>
              <a:rPr lang="kk-KZ" sz="1200" dirty="0">
                <a:latin typeface="Times New Roman" panose="02020603050405020304" pitchFamily="18" charset="0"/>
                <a:ea typeface="Calibri"/>
                <a:cs typeface="Times New Roman" panose="02020603050405020304" pitchFamily="18" charset="0"/>
              </a:rPr>
              <a:t> </a:t>
            </a:r>
            <a:r>
              <a:rPr lang="kk-KZ" sz="1200" kern="0" dirty="0">
                <a:solidFill>
                  <a:srgbClr val="000000"/>
                </a:solidFill>
                <a:latin typeface="Times New Roman" panose="02020603050405020304" pitchFamily="18" charset="0"/>
                <a:ea typeface="Calibri"/>
                <a:cs typeface="Times New Roman" panose="02020603050405020304" pitchFamily="18" charset="0"/>
                <a:sym typeface="Calibri"/>
              </a:rPr>
              <a:t>м/с.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Ауа</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температурасы</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түнде</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8-10,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күндіз</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6-8 градус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аяз</a:t>
            </a:r>
            <a:r>
              <a:rPr lang="ru-RU" altLang="ru-RU" sz="1200" dirty="0">
                <a:latin typeface="Times New Roman" panose="02020603050405020304" pitchFamily="18" charset="0"/>
                <a:cs typeface="Times New Roman" panose="02020603050405020304" pitchFamily="18" charset="0"/>
                <a:sym typeface="+mn-ea"/>
              </a:rPr>
              <a:t>.</a:t>
            </a:r>
            <a:endParaRPr lang="ru-RU" sz="1200" kern="0" dirty="0">
              <a:solidFill>
                <a:srgbClr val="000000"/>
              </a:solidFill>
              <a:latin typeface="Times New Roman" panose="02020603050405020304" pitchFamily="18" charset="0"/>
              <a:ea typeface="Calibri"/>
              <a:cs typeface="Times New Roman" panose="02020603050405020304" pitchFamily="18" charset="0"/>
              <a:sym typeface="Calibri"/>
            </a:endParaRPr>
          </a:p>
          <a:p>
            <a:pPr indent="179388" algn="ctr" eaLnBrk="1" fontAlgn="auto" hangingPunct="1">
              <a:spcBef>
                <a:spcPts val="0"/>
              </a:spcBef>
              <a:spcAft>
                <a:spcPts val="0"/>
              </a:spcAft>
              <a:buFontTx/>
              <a:buNone/>
              <a:defRPr/>
            </a:pPr>
            <a:r>
              <a:rPr lang="ru-RU" altLang="ru-RU" sz="1200" b="1" kern="0" dirty="0">
                <a:solidFill>
                  <a:srgbClr val="000000"/>
                </a:solidFill>
                <a:latin typeface="Times New Roman" panose="02020603050405020304" pitchFamily="18" charset="0"/>
                <a:ea typeface="Calibri"/>
                <a:cs typeface="Times New Roman" pitchFamily="18" charset="0"/>
                <a:sym typeface="Calibri"/>
              </a:rPr>
              <a:t>2026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жылғы</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11</a:t>
            </a:r>
            <a:r>
              <a:rPr lang="en-US" alt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наурыз</a:t>
            </a:r>
            <a:r>
              <a:rPr lang="kk-KZ" altLang="ru-RU" sz="1200" b="1" kern="0" dirty="0">
                <a:solidFill>
                  <a:srgbClr val="000000"/>
                </a:solidFill>
                <a:latin typeface="Times New Roman" panose="02020603050405020304" pitchFamily="18" charset="0"/>
                <a:ea typeface="Calibri"/>
                <a:cs typeface="Times New Roman" pitchFamily="18" charset="0"/>
                <a:sym typeface="Calibri"/>
              </a:rPr>
              <a:t>ға</a:t>
            </a:r>
          </a:p>
          <a:p>
            <a:pPr indent="177800" algn="ctr" eaLnBrk="1" fontAlgn="auto" hangingPunct="1">
              <a:spcBef>
                <a:spcPts val="0"/>
              </a:spcBef>
              <a:spcAft>
                <a:spcPts val="0"/>
              </a:spcAft>
              <a:buFontTx/>
              <a:buNone/>
              <a:defRPr/>
            </a:pPr>
            <a:r>
              <a:rPr lang="ru-RU" sz="1200" b="1" dirty="0">
                <a:latin typeface="Times New Roman" panose="02020603050405020304" pitchFamily="18" charset="0"/>
                <a:ea typeface="Calibri"/>
                <a:cs typeface="Times New Roman" pitchFamily="18" charset="0"/>
              </a:rPr>
              <a:t>10</a:t>
            </a:r>
            <a:r>
              <a:rPr lang="en-US" sz="1200" b="1" kern="0" dirty="0">
                <a:solidFill>
                  <a:srgbClr val="000000"/>
                </a:solidFill>
                <a:latin typeface="Times New Roman" panose="02020603050405020304" pitchFamily="18" charset="0"/>
                <a:ea typeface="Calibri"/>
                <a:cs typeface="Times New Roman" pitchFamily="18" charset="0"/>
                <a:sym typeface="Calibri"/>
              </a:rPr>
              <a:t> </a:t>
            </a:r>
            <a:r>
              <a:rPr lang="ru-RU" sz="1200" b="1" kern="0" dirty="0" err="1">
                <a:solidFill>
                  <a:srgbClr val="000000"/>
                </a:solidFill>
                <a:latin typeface="Times New Roman" panose="02020603050405020304" pitchFamily="18" charset="0"/>
                <a:ea typeface="Calibri"/>
                <a:cs typeface="Times New Roman" pitchFamily="18" charset="0"/>
                <a:sym typeface="Calibri"/>
              </a:rPr>
              <a:t>наурыз</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20-дан 11</a:t>
            </a:r>
            <a:r>
              <a:rPr lang="en-US" sz="1200" b="1" kern="0" dirty="0">
                <a:solidFill>
                  <a:srgbClr val="000000"/>
                </a:solidFill>
                <a:latin typeface="Times New Roman" panose="02020603050405020304" pitchFamily="18" charset="0"/>
                <a:ea typeface="Calibri"/>
                <a:cs typeface="Times New Roman" pitchFamily="18" charset="0"/>
                <a:sym typeface="Calibri"/>
              </a:rPr>
              <a:t> </a:t>
            </a:r>
            <a:r>
              <a:rPr lang="ru-RU" sz="1200" b="1" kern="0" dirty="0" err="1">
                <a:solidFill>
                  <a:srgbClr val="000000"/>
                </a:solidFill>
                <a:latin typeface="Times New Roman" panose="02020603050405020304" pitchFamily="18" charset="0"/>
                <a:ea typeface="Calibri"/>
                <a:cs typeface="Times New Roman" pitchFamily="18" charset="0"/>
                <a:sym typeface="Calibri"/>
              </a:rPr>
              <a:t>наурыз</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09-ға </a:t>
            </a:r>
            <a:r>
              <a:rPr lang="ru-RU" sz="12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sz="1200" b="1" kern="0" dirty="0">
              <a:solidFill>
                <a:srgbClr val="000000"/>
              </a:solidFill>
              <a:latin typeface="Times New Roman" panose="02020603050405020304" pitchFamily="18" charset="0"/>
              <a:ea typeface="Calibri"/>
              <a:cs typeface="Times New Roman" pitchFamily="18" charset="0"/>
              <a:sym typeface="Calibri"/>
            </a:endParaRPr>
          </a:p>
          <a:p>
            <a:pPr indent="177800" algn="ctr" eaLnBrk="1" fontAlgn="auto" hangingPunct="1">
              <a:spcBef>
                <a:spcPts val="0"/>
              </a:spcBef>
              <a:spcAft>
                <a:spcPts val="0"/>
              </a:spcAft>
              <a:buFontTx/>
              <a:buNone/>
              <a:defRPr/>
            </a:pPr>
            <a:endParaRPr lang="ru-RU" sz="1200" b="1" kern="0" dirty="0">
              <a:solidFill>
                <a:srgbClr val="000000"/>
              </a:solidFill>
              <a:latin typeface="Times New Roman" panose="02020603050405020304" pitchFamily="18" charset="0"/>
              <a:ea typeface="Calibri"/>
              <a:cs typeface="Times New Roman" pitchFamily="18" charset="0"/>
              <a:sym typeface="Calibri"/>
            </a:endParaRPr>
          </a:p>
          <a:p>
            <a:pPr indent="177800" algn="ctr" eaLnBrk="1" fontAlgn="auto" hangingPunct="1">
              <a:spcBef>
                <a:spcPts val="0"/>
              </a:spcBef>
              <a:spcAft>
                <a:spcPts val="0"/>
              </a:spcAft>
              <a:buFontTx/>
              <a:buNone/>
              <a:defRPr/>
            </a:pPr>
            <a:endParaRPr lang="ru-RU" sz="300" b="1" kern="0" dirty="0">
              <a:solidFill>
                <a:srgbClr val="000000"/>
              </a:solidFill>
              <a:latin typeface="Times New Roman" panose="02020603050405020304" pitchFamily="18" charset="0"/>
              <a:ea typeface="Calibri"/>
              <a:cs typeface="Times New Roman" pitchFamily="18" charset="0"/>
              <a:sym typeface="Calibri"/>
            </a:endParaRPr>
          </a:p>
          <a:p>
            <a:pPr indent="354013" algn="just" hangingPunct="1">
              <a:defRPr/>
            </a:pPr>
            <a:r>
              <a:rPr lang="kk-KZ" sz="1200" kern="0" dirty="0">
                <a:solidFill>
                  <a:prstClr val="black"/>
                </a:solidFill>
                <a:latin typeface="Times New Roman" panose="02020603050405020304" pitchFamily="18" charset="0"/>
                <a:ea typeface="Calibri"/>
                <a:cs typeface="Times New Roman" pitchFamily="18" charset="0"/>
                <a:sym typeface="Calibri"/>
              </a:rPr>
              <a:t>Көшпелі бұлтты,</a:t>
            </a:r>
            <a:r>
              <a:rPr lang="ru-RU" sz="1200" kern="0" dirty="0">
                <a:solidFill>
                  <a:prstClr val="black"/>
                </a:solidFill>
                <a:latin typeface="Times New Roman" panose="02020603050405020304" pitchFamily="18" charset="0"/>
                <a:ea typeface="Calibri"/>
                <a:cs typeface="Times New Roman" pitchFamily="18" charset="0"/>
                <a:sym typeface="Calibri"/>
              </a:rPr>
              <a:t> </a:t>
            </a:r>
            <a:r>
              <a:rPr lang="kk-KZ" sz="1200">
                <a:solidFill>
                  <a:prstClr val="black"/>
                </a:solidFill>
                <a:latin typeface="Times New Roman" panose="02020603050405020304" pitchFamily="18" charset="0"/>
                <a:ea typeface="Calibri"/>
                <a:cs typeface="Times New Roman" pitchFamily="18" charset="0"/>
              </a:rPr>
              <a:t>қар, бұрқасын</a:t>
            </a:r>
            <a:r>
              <a:rPr lang="ru-RU" sz="1200" kern="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Оңтүстік-батыстан</a:t>
            </a:r>
            <a:r>
              <a:rPr lang="ru-RU" sz="1200" dirty="0">
                <a:latin typeface="Times New Roman" panose="02020603050405020304" pitchFamily="18" charset="0"/>
                <a:ea typeface="Calibri"/>
                <a:cs typeface="Times New Roman" panose="02020603050405020304" pitchFamily="18" charset="0"/>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жел</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соғады</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күші</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9-14,</a:t>
            </a:r>
            <a:r>
              <a:rPr lang="ru-RU" sz="1200" dirty="0">
                <a:latin typeface="Times New Roman" panose="02020603050405020304" pitchFamily="18" charset="0"/>
                <a:ea typeface="Calibri"/>
                <a:cs typeface="Times New Roman" panose="02020603050405020304" pitchFamily="18" charset="0"/>
              </a:rPr>
              <a:t> </a:t>
            </a:r>
            <a:r>
              <a:rPr lang="kk-KZ" sz="1200" kern="0" dirty="0">
                <a:solidFill>
                  <a:srgbClr val="000000"/>
                </a:solidFill>
                <a:latin typeface="Times New Roman" panose="02020603050405020304" pitchFamily="18" charset="0"/>
                <a:ea typeface="Calibri"/>
                <a:cs typeface="Times New Roman" panose="02020603050405020304" pitchFamily="18" charset="0"/>
                <a:sym typeface="Calibri"/>
              </a:rPr>
              <a:t>екпіні 15-20 </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м/с.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Ауа</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температурасы</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25-27 градус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аяз</a:t>
            </a:r>
            <a:r>
              <a:rPr lang="ru-RU" altLang="ru-RU" sz="1200" dirty="0">
                <a:latin typeface="Times New Roman" panose="02020603050405020304" pitchFamily="18" charset="0"/>
                <a:cs typeface="Times New Roman" panose="02020603050405020304" pitchFamily="18" charset="0"/>
                <a:sym typeface="+mn-ea"/>
              </a:rPr>
              <a:t>.</a:t>
            </a:r>
            <a:endParaRPr lang="ru-RU" sz="1200" kern="0" dirty="0">
              <a:solidFill>
                <a:srgbClr val="000000"/>
              </a:solidFill>
              <a:latin typeface="Times New Roman" panose="02020603050405020304" pitchFamily="18" charset="0"/>
              <a:ea typeface="Calibri"/>
              <a:cs typeface="Times New Roman" panose="02020603050405020304" pitchFamily="18" charset="0"/>
              <a:sym typeface="Calibri"/>
            </a:endParaRPr>
          </a:p>
        </p:txBody>
      </p:sp>
      <p:graphicFrame>
        <p:nvGraphicFramePr>
          <p:cNvPr id="28" name="Table"/>
          <p:cNvGraphicFramePr/>
          <p:nvPr>
            <p:extLst>
              <p:ext uri="{D42A27DB-BD31-4B8C-83A1-F6EECF244321}">
                <p14:modId xmlns:p14="http://schemas.microsoft.com/office/powerpoint/2010/main" val="1675882038"/>
              </p:ext>
            </p:extLst>
          </p:nvPr>
        </p:nvGraphicFramePr>
        <p:xfrm>
          <a:off x="4945063" y="6271325"/>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rPr dirty="0"/>
                        <a:t>2022ж.02.08 № ҚР ДСМ-70 </a:t>
                      </a:r>
                    </a:p>
                    <a:p>
                      <a:pPr algn="ctr">
                        <a:defRPr sz="700" i="1">
                          <a:latin typeface="Times New Roman"/>
                          <a:ea typeface="Times New Roman"/>
                          <a:cs typeface="Times New Roman"/>
                          <a:sym typeface="Times New Roman"/>
                        </a:defRPr>
                      </a:pPr>
                      <a:r>
                        <a:rPr dirty="0"/>
                        <a:t>«</a:t>
                      </a:r>
                      <a:r>
                        <a:rPr dirty="0" err="1"/>
                        <a:t>атмосфералық</a:t>
                      </a:r>
                      <a:r>
                        <a:rPr dirty="0"/>
                        <a:t> </a:t>
                      </a:r>
                      <a:r>
                        <a:rPr dirty="0" err="1"/>
                        <a:t>ауаға</a:t>
                      </a:r>
                      <a:r>
                        <a:rPr dirty="0"/>
                        <a:t> </a:t>
                      </a:r>
                      <a:r>
                        <a:rPr dirty="0" err="1"/>
                        <a:t>қатысты</a:t>
                      </a:r>
                      <a:r>
                        <a:rPr dirty="0"/>
                        <a:t> </a:t>
                      </a:r>
                      <a:r>
                        <a:rPr dirty="0" err="1"/>
                        <a:t>санитарлық-эпидемиологиялық</a:t>
                      </a:r>
                      <a:r>
                        <a:rPr dirty="0"/>
                        <a:t> </a:t>
                      </a:r>
                      <a:r>
                        <a:rPr dirty="0" err="1"/>
                        <a:t>ережелер</a:t>
                      </a:r>
                      <a:r>
                        <a:rPr dirty="0"/>
                        <a:t> </a:t>
                      </a:r>
                      <a:r>
                        <a:rPr dirty="0" err="1"/>
                        <a:t>мен</a:t>
                      </a:r>
                      <a:r>
                        <a:rPr dirty="0"/>
                        <a:t> </a:t>
                      </a:r>
                      <a:r>
                        <a:rPr dirty="0" err="1"/>
                        <a:t>нормаларға</a:t>
                      </a:r>
                      <a:r>
                        <a:rPr dirty="0"/>
                        <a:t>» </a:t>
                      </a:r>
                      <a:r>
                        <a:rPr dirty="0" err="1"/>
                        <a:t>сәйкес</a:t>
                      </a:r>
                      <a:r>
                        <a:rPr dirty="0"/>
                        <a:t>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a:t>
            </a:r>
            <a:r>
              <a:rPr lang="ru-RU" dirty="0"/>
              <a:t>6</a:t>
            </a:r>
            <a:r>
              <a:rPr dirty="0"/>
              <a:t> </a:t>
            </a:r>
            <a:r>
              <a:rPr dirty="0" err="1"/>
              <a:t>жылғы</a:t>
            </a:r>
            <a:r>
              <a:rPr dirty="0"/>
              <a:t> </a:t>
            </a:r>
            <a:r>
              <a:rPr lang="kk-KZ" dirty="0"/>
              <a:t>09</a:t>
            </a:r>
            <a:r>
              <a:rPr lang="en-US" dirty="0"/>
              <a:t> </a:t>
            </a:r>
            <a:r>
              <a:rPr lang="ru-RU" dirty="0" err="1"/>
              <a:t>наурыз</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13" name="Метеорологиялық жағдайлар қала атмосферасында ластаушы заттардың түнде 07 қаңтарда жиналуына, күндіз 07, түнде 08 қаңтарда сейілуіне ықпал етеді.…">
            <a:extLst>
              <a:ext uri="{FF2B5EF4-FFF2-40B4-BE49-F238E27FC236}">
                <a16:creationId xmlns:a16="http://schemas.microsoft.com/office/drawing/2014/main" id="{4DFBBAF4-7DD7-4762-8DE8-C025416A7C26}"/>
              </a:ext>
            </a:extLst>
          </p:cNvPr>
          <p:cNvSpPr txBox="1"/>
          <p:nvPr/>
        </p:nvSpPr>
        <p:spPr>
          <a:xfrm>
            <a:off x="5053013" y="3016323"/>
            <a:ext cx="4679950" cy="461661"/>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indent="354013" algn="just">
              <a:defRPr/>
            </a:pPr>
            <a:r>
              <a:rPr lang="ru-RU" altLang="ru-RU" sz="1200" dirty="0" err="1">
                <a:solidFill>
                  <a:schemeClr val="tx1"/>
                </a:solidFill>
                <a:latin typeface="Times New Roman" pitchFamily="18" charset="0"/>
                <a:cs typeface="Times New Roman" pitchFamily="18" charset="0"/>
              </a:rPr>
              <a:t>Метеорологиялық</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жағдайлар</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қала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атмосферасында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ластаушы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заттардың</a:t>
            </a:r>
            <a:r>
              <a:rPr lang="ru-RU" altLang="ru-RU" sz="1200" dirty="0">
                <a:solidFill>
                  <a:schemeClr val="tx1"/>
                </a:solidFill>
                <a:latin typeface="Times New Roman" pitchFamily="18" charset="0"/>
                <a:cs typeface="Times New Roman" pitchFamily="18" charset="0"/>
              </a:rPr>
              <a:t> </a:t>
            </a:r>
            <a:r>
              <a:rPr lang="ru-RU" altLang="ru-RU" sz="1200" b="1" dirty="0" err="1">
                <a:solidFill>
                  <a:schemeClr val="tx1"/>
                </a:solidFill>
                <a:latin typeface="Times New Roman" pitchFamily="18" charset="0"/>
                <a:cs typeface="Times New Roman" pitchFamily="18" charset="0"/>
              </a:rPr>
              <a:t>сейілуіне</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ықпал</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етеді</a:t>
            </a:r>
            <a:r>
              <a:rPr lang="ru-RU" altLang="ru-RU" sz="1200" dirty="0">
                <a:solidFill>
                  <a:schemeClr val="tx1"/>
                </a:solidFill>
                <a:latin typeface="Times New Roman" pitchFamily="18" charset="0"/>
                <a:cs typeface="Times New Roman" pitchFamily="18" charset="0"/>
              </a:rPr>
              <a:t>.</a:t>
            </a:r>
          </a:p>
        </p:txBody>
      </p:sp>
      <p:graphicFrame>
        <p:nvGraphicFramePr>
          <p:cNvPr id="14" name="Таблица 2">
            <a:extLst>
              <a:ext uri="{FF2B5EF4-FFF2-40B4-BE49-F238E27FC236}">
                <a16:creationId xmlns:a16="http://schemas.microsoft.com/office/drawing/2014/main" id="{099CFB2F-20B0-4B84-BEC2-5E7F65039FF1}"/>
              </a:ext>
            </a:extLst>
          </p:cNvPr>
          <p:cNvGraphicFramePr>
            <a:graphicFrameLocks noGrp="1"/>
          </p:cNvGraphicFramePr>
          <p:nvPr>
            <p:extLst>
              <p:ext uri="{D42A27DB-BD31-4B8C-83A1-F6EECF244321}">
                <p14:modId xmlns:p14="http://schemas.microsoft.com/office/powerpoint/2010/main" val="2960933117"/>
              </p:ext>
            </p:extLst>
          </p:nvPr>
        </p:nvGraphicFramePr>
        <p:xfrm>
          <a:off x="5064125" y="4206875"/>
          <a:ext cx="4572000" cy="2045442"/>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39632">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8811">
                <a:tc>
                  <a:txBody>
                    <a:bodyPr/>
                    <a:lstStyle/>
                    <a:p>
                      <a:pPr algn="l"/>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100" dirty="0">
                          <a:solidFill>
                            <a:srgbClr val="000000"/>
                          </a:solidFill>
                          <a:effectLst/>
                          <a:latin typeface="Times New Roman" panose="02020603050405020304" pitchFamily="18" charset="0"/>
                        </a:rPr>
                        <a:t>97</a:t>
                      </a:r>
                      <a:endParaRPr lang="ru-KZ" sz="1100" dirty="0">
                        <a:effectLs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KZ" sz="1100" dirty="0">
                          <a:solidFill>
                            <a:srgbClr val="000000"/>
                          </a:solidFill>
                          <a:effectLst/>
                          <a:latin typeface="Times New Roman" panose="02020603050405020304" pitchFamily="18" charset="0"/>
                        </a:rPr>
                        <a:t>0.</a:t>
                      </a:r>
                      <a:r>
                        <a:rPr lang="en-US" sz="1100" dirty="0">
                          <a:solidFill>
                            <a:srgbClr val="000000"/>
                          </a:solidFill>
                          <a:effectLst/>
                          <a:latin typeface="Times New Roman" panose="02020603050405020304" pitchFamily="18" charset="0"/>
                        </a:rPr>
                        <a:t>6</a:t>
                      </a:r>
                      <a:endParaRPr lang="ru-KZ" sz="1100" dirty="0">
                        <a:effectLs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88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solidFill>
                            <a:srgbClr val="000000"/>
                          </a:solidFill>
                          <a:effectLst/>
                          <a:latin typeface="Times New Roman" panose="02020603050405020304" pitchFamily="18" charset="0"/>
                        </a:rPr>
                        <a:t>9</a:t>
                      </a:r>
                      <a:r>
                        <a:rPr lang="en-US" sz="1100" dirty="0">
                          <a:solidFill>
                            <a:srgbClr val="000000"/>
                          </a:solidFill>
                          <a:effectLst/>
                          <a:latin typeface="Times New Roman" panose="02020603050405020304" pitchFamily="18" charset="0"/>
                        </a:rPr>
                        <a:t>7</a:t>
                      </a:r>
                      <a:endParaRPr lang="ru-KZ" sz="1100" dirty="0">
                        <a:effectLs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KZ" sz="1100" dirty="0">
                          <a:solidFill>
                            <a:srgbClr val="000000"/>
                          </a:solidFill>
                          <a:effectLst/>
                          <a:latin typeface="Times New Roman" panose="02020603050405020304" pitchFamily="18" charset="0"/>
                        </a:rPr>
                        <a:t>0.</a:t>
                      </a:r>
                      <a:r>
                        <a:rPr lang="en-US" sz="1100" dirty="0">
                          <a:solidFill>
                            <a:srgbClr val="000000"/>
                          </a:solidFill>
                          <a:effectLst/>
                          <a:latin typeface="Times New Roman" panose="02020603050405020304" pitchFamily="18" charset="0"/>
                        </a:rPr>
                        <a:t>3</a:t>
                      </a:r>
                      <a:endParaRPr lang="ru-KZ" sz="1100" dirty="0">
                        <a:effectLs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8811">
                <a:tc>
                  <a:txBody>
                    <a:bodyPr/>
                    <a:lstStyle/>
                    <a:p>
                      <a:pPr algn="l"/>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solidFill>
                            <a:srgbClr val="000000"/>
                          </a:solidFill>
                          <a:effectLst/>
                          <a:latin typeface="Times New Roman" panose="02020603050405020304" pitchFamily="18" charset="0"/>
                        </a:rPr>
                        <a:t>3</a:t>
                      </a:r>
                      <a:r>
                        <a:rPr lang="en-US" sz="1100" dirty="0">
                          <a:solidFill>
                            <a:srgbClr val="000000"/>
                          </a:solidFill>
                          <a:effectLst/>
                          <a:latin typeface="Times New Roman" panose="02020603050405020304" pitchFamily="18" charset="0"/>
                        </a:rPr>
                        <a:t>9</a:t>
                      </a:r>
                      <a:endParaRPr lang="ru-KZ" sz="1100" dirty="0">
                        <a:effectLs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KZ" sz="1100" dirty="0">
                          <a:solidFill>
                            <a:srgbClr val="000000"/>
                          </a:solidFill>
                          <a:effectLst/>
                          <a:latin typeface="Times New Roman" panose="02020603050405020304" pitchFamily="18" charset="0"/>
                        </a:rPr>
                        <a:t>0.</a:t>
                      </a:r>
                      <a:r>
                        <a:rPr lang="ru-RU" sz="1100" dirty="0">
                          <a:solidFill>
                            <a:srgbClr val="000000"/>
                          </a:solidFill>
                          <a:effectLst/>
                          <a:latin typeface="Times New Roman" panose="02020603050405020304" pitchFamily="18" charset="0"/>
                        </a:rPr>
                        <a:t>1</a:t>
                      </a:r>
                      <a:endParaRPr lang="ru-KZ" sz="1100" dirty="0">
                        <a:effectLs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8811">
                <a:tc>
                  <a:txBody>
                    <a:bodyPr/>
                    <a:lstStyle/>
                    <a:p>
                      <a:pPr algn="l"/>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100" dirty="0">
                          <a:solidFill>
                            <a:srgbClr val="000000"/>
                          </a:solidFill>
                          <a:effectLst/>
                          <a:latin typeface="Times New Roman" panose="02020603050405020304" pitchFamily="18" charset="0"/>
                        </a:rPr>
                        <a:t>494</a:t>
                      </a:r>
                      <a:endParaRPr lang="ru-KZ" sz="1100" dirty="0">
                        <a:effectLs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100" dirty="0">
                          <a:solidFill>
                            <a:srgbClr val="000000"/>
                          </a:solidFill>
                          <a:effectLst/>
                          <a:latin typeface="Times New Roman" panose="02020603050405020304" pitchFamily="18" charset="0"/>
                        </a:rPr>
                        <a:t>0</a:t>
                      </a:r>
                      <a:r>
                        <a:rPr lang="ru-KZ" sz="1100" dirty="0">
                          <a:solidFill>
                            <a:srgbClr val="000000"/>
                          </a:solidFill>
                          <a:effectLst/>
                          <a:latin typeface="Times New Roman" panose="02020603050405020304" pitchFamily="18" charset="0"/>
                        </a:rPr>
                        <a:t>.</a:t>
                      </a:r>
                      <a:r>
                        <a:rPr lang="en-US" sz="1100" dirty="0">
                          <a:solidFill>
                            <a:srgbClr val="000000"/>
                          </a:solidFill>
                          <a:effectLst/>
                          <a:latin typeface="Times New Roman" panose="02020603050405020304" pitchFamily="18" charset="0"/>
                        </a:rPr>
                        <a:t>1</a:t>
                      </a:r>
                      <a:endParaRPr lang="ru-KZ" sz="1100" dirty="0">
                        <a:effectLs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8811">
                <a:tc>
                  <a:txBody>
                    <a:bodyPr/>
                    <a:lstStyle/>
                    <a:p>
                      <a:pPr algn="l"/>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solidFill>
                            <a:srgbClr val="000000"/>
                          </a:solidFill>
                          <a:effectLst/>
                          <a:latin typeface="Times New Roman" panose="02020603050405020304" pitchFamily="18" charset="0"/>
                        </a:rPr>
                        <a:t>1</a:t>
                      </a:r>
                      <a:r>
                        <a:rPr lang="en-US" sz="1100" dirty="0">
                          <a:solidFill>
                            <a:srgbClr val="000000"/>
                          </a:solidFill>
                          <a:effectLst/>
                          <a:latin typeface="Times New Roman" panose="02020603050405020304" pitchFamily="18" charset="0"/>
                        </a:rPr>
                        <a:t>3</a:t>
                      </a:r>
                      <a:endParaRPr lang="ru-KZ" sz="1100" dirty="0">
                        <a:effectLs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KZ" sz="1100" dirty="0">
                          <a:solidFill>
                            <a:srgbClr val="000000"/>
                          </a:solidFill>
                          <a:effectLst/>
                          <a:latin typeface="Times New Roman" panose="02020603050405020304" pitchFamily="18" charset="0"/>
                        </a:rPr>
                        <a:t>0.</a:t>
                      </a:r>
                      <a:r>
                        <a:rPr lang="en-US" sz="1100" dirty="0">
                          <a:solidFill>
                            <a:srgbClr val="000000"/>
                          </a:solidFill>
                          <a:effectLst/>
                          <a:latin typeface="Times New Roman" panose="02020603050405020304" pitchFamily="18" charset="0"/>
                        </a:rPr>
                        <a:t>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944">
                <a:tc>
                  <a:txBody>
                    <a:bodyPr/>
                    <a:lstStyle/>
                    <a:p>
                      <a:pPr algn="l"/>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solidFill>
                            <a:srgbClr val="000000"/>
                          </a:solidFill>
                          <a:effectLst/>
                          <a:latin typeface="Times New Roman" panose="02020603050405020304" pitchFamily="18" charset="0"/>
                        </a:rPr>
                        <a:t>1</a:t>
                      </a:r>
                      <a:r>
                        <a:rPr lang="en-US" sz="1100" dirty="0">
                          <a:solidFill>
                            <a:srgbClr val="000000"/>
                          </a:solidFill>
                          <a:effectLst/>
                          <a:latin typeface="Times New Roman" panose="02020603050405020304" pitchFamily="18" charset="0"/>
                        </a:rPr>
                        <a:t>0</a:t>
                      </a:r>
                      <a:endParaRPr lang="ru-KZ" sz="1100" dirty="0">
                        <a:effectLs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100" dirty="0">
                          <a:solidFill>
                            <a:srgbClr val="000000"/>
                          </a:solidFill>
                          <a:effectLst/>
                          <a:latin typeface="Times New Roman" panose="02020603050405020304" pitchFamily="18" charset="0"/>
                        </a:rPr>
                        <a:t>0</a:t>
                      </a:r>
                      <a:r>
                        <a:rPr lang="ru-KZ" sz="1100" dirty="0">
                          <a:solidFill>
                            <a:srgbClr val="000000"/>
                          </a:solidFill>
                          <a:effectLst/>
                          <a:latin typeface="Times New Roman" panose="02020603050405020304" pitchFamily="18" charset="0"/>
                        </a:rPr>
                        <a:t>,</a:t>
                      </a:r>
                      <a:r>
                        <a:rPr lang="en-US" sz="1100" dirty="0">
                          <a:solidFill>
                            <a:srgbClr val="000000"/>
                          </a:solidFill>
                          <a:effectLst/>
                          <a:latin typeface="Times New Roman" panose="02020603050405020304" pitchFamily="18" charset="0"/>
                        </a:rPr>
                        <a:t>0</a:t>
                      </a:r>
                      <a:endParaRPr lang="ru-KZ" sz="1100" dirty="0">
                        <a:effectLs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28811">
                <a:tc>
                  <a:txBody>
                    <a:bodyPr/>
                    <a:lstStyle/>
                    <a:p>
                      <a:pPr algn="l"/>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100" dirty="0">
                          <a:solidFill>
                            <a:srgbClr val="000000"/>
                          </a:solidFill>
                          <a:effectLst/>
                          <a:latin typeface="Times New Roman" panose="02020603050405020304" pitchFamily="18" charset="0"/>
                        </a:rPr>
                        <a:t>7</a:t>
                      </a:r>
                      <a:endParaRPr lang="ru-KZ" sz="1100" dirty="0">
                        <a:effectLs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100" dirty="0">
                          <a:solidFill>
                            <a:srgbClr val="000000"/>
                          </a:solidFill>
                          <a:effectLst/>
                          <a:latin typeface="Times New Roman" panose="02020603050405020304" pitchFamily="18" charset="0"/>
                        </a:rPr>
                        <a:t>0</a:t>
                      </a:r>
                      <a:r>
                        <a:rPr lang="ru-KZ" sz="1100" dirty="0">
                          <a:solidFill>
                            <a:srgbClr val="000000"/>
                          </a:solidFill>
                          <a:effectLst/>
                          <a:latin typeface="Times New Roman" panose="02020603050405020304" pitchFamily="18" charset="0"/>
                        </a:rPr>
                        <a:t>.</a:t>
                      </a:r>
                      <a:r>
                        <a:rPr lang="en-US" sz="1100" dirty="0">
                          <a:solidFill>
                            <a:srgbClr val="000000"/>
                          </a:solidFill>
                          <a:effectLst/>
                          <a:latin typeface="Times New Roman" panose="02020603050405020304" pitchFamily="18" charset="0"/>
                        </a:rPr>
                        <a:t>9</a:t>
                      </a:r>
                      <a:endParaRPr lang="ru-KZ" sz="1100" dirty="0">
                        <a:effectLs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49298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a:t>
            </a:r>
            <a:r>
              <a:rPr dirty="0" err="1"/>
              <a:t>к-сі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Қабанбай</a:t>
            </a:r>
            <a:r>
              <a:rPr lang="ru-RU" altLang="ru-RU" sz="1200" dirty="0">
                <a:latin typeface="Times New Roman" panose="02020603050405020304" pitchFamily="18" charset="0"/>
                <a:cs typeface="Times New Roman" panose="02020603050405020304" pitchFamily="18" charset="0"/>
              </a:rPr>
              <a:t> батыр </a:t>
            </a:r>
            <a:r>
              <a:rPr lang="ru-RU" altLang="ru-RU" sz="1200" dirty="0" err="1">
                <a:latin typeface="Times New Roman" panose="02020603050405020304" pitchFamily="18" charset="0"/>
                <a:cs typeface="Times New Roman" panose="02020603050405020304" pitchFamily="18" charset="0"/>
              </a:rPr>
              <a:t>даңғылы</a:t>
            </a:r>
            <a:r>
              <a:rPr lang="ru-RU" altLang="ru-RU" sz="1200" dirty="0">
                <a:latin typeface="Times New Roman" panose="02020603050405020304" pitchFamily="18" charset="0"/>
                <a:cs typeface="Times New Roman" panose="02020603050405020304" pitchFamily="18" charset="0"/>
              </a:rPr>
              <a:t>, 53, Назарбаев </a:t>
            </a:r>
            <a:r>
              <a:rPr lang="ru-RU" altLang="ru-RU" sz="1200" dirty="0" err="1">
                <a:latin typeface="Times New Roman" panose="02020603050405020304" pitchFamily="18" charset="0"/>
                <a:cs typeface="Times New Roman" panose="02020603050405020304" pitchFamily="18" charset="0"/>
              </a:rPr>
              <a:t>Университеті</a:t>
            </a:r>
            <a:r>
              <a:rPr lang="en-US" altLang="ru-RU" sz="1200" dirty="0">
                <a:latin typeface="Times New Roman" panose="02020603050405020304" pitchFamily="18" charset="0"/>
                <a:cs typeface="Times New Roman" panose="02020603050405020304" pitchFamily="18" charset="0"/>
              </a:rPr>
              <a:t> </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a:t>
            </a:r>
            <a:r>
              <a:rPr dirty="0" err="1"/>
              <a:t>к-сі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a:t>
            </a:r>
            <a:r>
              <a:rPr dirty="0" err="1"/>
              <a:t>к-сі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a:t>
            </a:r>
            <a:r>
              <a:rPr dirty="0" err="1"/>
              <a:t>А</a:t>
            </a:r>
            <a:r>
              <a:rPr dirty="0"/>
              <a:t>. </a:t>
            </a:r>
            <a:r>
              <a:rPr dirty="0" err="1"/>
              <a:t>Байтұрсынов</a:t>
            </a:r>
            <a:r>
              <a:rPr dirty="0"/>
              <a:t> </a:t>
            </a:r>
            <a:r>
              <a:rPr dirty="0" err="1"/>
              <a:t>көшесі</a:t>
            </a:r>
            <a:r>
              <a:rPr dirty="0"/>
              <a:t>, 25, </a:t>
            </a:r>
            <a:r>
              <a:rPr dirty="0" err="1"/>
              <a:t>Х</a:t>
            </a:r>
            <a:r>
              <a:rPr dirty="0"/>
              <a:t>.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a:t>
            </a:r>
            <a:r>
              <a:rPr dirty="0" err="1"/>
              <a:t>қ</a:t>
            </a:r>
            <a:r>
              <a:rPr dirty="0"/>
              <a:t>. </a:t>
            </a:r>
            <a:r>
              <a:rPr dirty="0" err="1"/>
              <a:t>Мұңайтпасов</a:t>
            </a:r>
            <a:r>
              <a:rPr dirty="0"/>
              <a:t> </a:t>
            </a:r>
            <a:r>
              <a:rPr dirty="0" err="1"/>
              <a:t>к-сі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24120" y="6167960"/>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kk-KZ" sz="1200" dirty="0">
                <a:latin typeface="Times New Roman"/>
                <a:ea typeface="Times New Roman"/>
                <a:cs typeface="Times New Roman"/>
                <a:sym typeface="Times New Roman"/>
              </a:rPr>
              <a:t>Айгисинова Н.</a:t>
            </a:r>
            <a:r>
              <a:rPr sz="1200" dirty="0">
                <a:latin typeface="Times New Roman"/>
                <a:ea typeface="Times New Roman"/>
                <a:cs typeface="Times New Roman"/>
                <a:sym typeface="Times New Roman"/>
              </a:rPr>
              <a:t>/</a:t>
            </a:r>
            <a:r>
              <a:rPr lang="ru-RU" sz="1200" dirty="0" err="1">
                <a:latin typeface="Times New Roman"/>
                <a:ea typeface="Times New Roman"/>
                <a:cs typeface="Times New Roman"/>
                <a:sym typeface="Times New Roman"/>
              </a:rPr>
              <a:t>Тілеуқұл</a:t>
            </a:r>
            <a:r>
              <a:rPr lang="ru-RU" sz="1200" dirty="0">
                <a:latin typeface="Times New Roman"/>
                <a:ea typeface="Times New Roman"/>
                <a:cs typeface="Times New Roman"/>
                <a:sym typeface="Times New Roman"/>
              </a:rPr>
              <a:t> Н.</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rPr dirty="0" err="1"/>
                        <a:t>Егер</a:t>
                      </a:r>
                      <a:r>
                        <a:rPr dirty="0"/>
                        <a:t> "Р" </a:t>
                      </a:r>
                      <a:r>
                        <a:rPr dirty="0" err="1"/>
                        <a:t>параметрі</a:t>
                      </a:r>
                      <a:r>
                        <a:rPr dirty="0"/>
                        <a:t> </a:t>
                      </a:r>
                      <a:r>
                        <a:rPr dirty="0" err="1"/>
                        <a:t>жоғары</a:t>
                      </a:r>
                      <a:r>
                        <a:rPr dirty="0"/>
                        <a:t> </a:t>
                      </a:r>
                      <a:r>
                        <a:rPr dirty="0" err="1"/>
                        <a:t>дәрежені</a:t>
                      </a:r>
                      <a:r>
                        <a:rPr dirty="0"/>
                        <a:t> </a:t>
                      </a:r>
                      <a:r>
                        <a:rPr dirty="0" err="1"/>
                        <a:t>көрсетсе</a:t>
                      </a:r>
                      <a:r>
                        <a:rPr dirty="0"/>
                        <a:t>, </a:t>
                      </a:r>
                      <a:r>
                        <a:rPr dirty="0" err="1"/>
                        <a:t>сондай-ақ</a:t>
                      </a:r>
                      <a:r>
                        <a:rPr dirty="0"/>
                        <a:t> </a:t>
                      </a:r>
                      <a:r>
                        <a:rPr dirty="0" err="1"/>
                        <a:t>барлық</a:t>
                      </a:r>
                      <a:r>
                        <a:rPr dirty="0"/>
                        <a:t> </a:t>
                      </a:r>
                      <a:r>
                        <a:rPr dirty="0" err="1"/>
                        <a:t>немесе</a:t>
                      </a:r>
                      <a:r>
                        <a:rPr dirty="0"/>
                        <a:t> </a:t>
                      </a:r>
                      <a:r>
                        <a:rPr dirty="0" err="1"/>
                        <a:t>көптеген</a:t>
                      </a:r>
                      <a:r>
                        <a:rPr dirty="0"/>
                        <a:t> </a:t>
                      </a:r>
                      <a:r>
                        <a:rPr dirty="0" err="1"/>
                        <a:t>посттарда</a:t>
                      </a:r>
                      <a:r>
                        <a:rPr dirty="0"/>
                        <a:t> 1ПДК</a:t>
                      </a:r>
                      <a:r>
                        <a:rPr baseline="-25000" dirty="0"/>
                        <a:t>м.р</a:t>
                      </a:r>
                      <a:r>
                        <a:rPr dirty="0"/>
                        <a:t>&lt; СИ &lt; 3ПДК</a:t>
                      </a:r>
                      <a:r>
                        <a:rPr baseline="-25000" dirty="0"/>
                        <a:t>м.р. </a:t>
                      </a:r>
                      <a:r>
                        <a:rPr dirty="0" err="1"/>
                        <a:t>немесе</a:t>
                      </a:r>
                      <a:r>
                        <a:rPr dirty="0"/>
                        <a:t> СИ ≥ 3ПДКм.р. </a:t>
                      </a:r>
                      <a:r>
                        <a:rPr dirty="0" err="1"/>
                        <a:t>шарты</a:t>
                      </a:r>
                      <a:r>
                        <a:rPr dirty="0"/>
                        <a:t> </a:t>
                      </a:r>
                      <a:r>
                        <a:rPr dirty="0" err="1"/>
                        <a:t>орындалса</a:t>
                      </a:r>
                      <a:r>
                        <a:rPr dirty="0"/>
                        <a:t>;</a:t>
                      </a:r>
                      <a:endParaRPr baseline="-25000" dirty="0"/>
                    </a:p>
                    <a:p>
                      <a:pPr algn="l">
                        <a:defRPr sz="1000">
                          <a:latin typeface="Times New Roman"/>
                          <a:ea typeface="Times New Roman"/>
                          <a:cs typeface="Times New Roman"/>
                          <a:sym typeface="Times New Roman"/>
                        </a:defRPr>
                      </a:pPr>
                      <a:r>
                        <a:rPr dirty="0" err="1"/>
                        <a:t>Егер</a:t>
                      </a:r>
                      <a:r>
                        <a:rPr dirty="0"/>
                        <a:t> "P" </a:t>
                      </a:r>
                      <a:r>
                        <a:rPr dirty="0" err="1"/>
                        <a:t>параметрі</a:t>
                      </a:r>
                      <a:r>
                        <a:rPr dirty="0"/>
                        <a:t> </a:t>
                      </a:r>
                      <a:r>
                        <a:rPr dirty="0" err="1"/>
                        <a:t>өте</a:t>
                      </a:r>
                      <a:r>
                        <a:rPr dirty="0"/>
                        <a:t> </a:t>
                      </a:r>
                      <a:r>
                        <a:rPr dirty="0" err="1"/>
                        <a:t>жоғары</a:t>
                      </a:r>
                      <a:r>
                        <a:rPr dirty="0"/>
                        <a:t> </a:t>
                      </a:r>
                      <a:r>
                        <a:rPr dirty="0" err="1"/>
                        <a:t>дәрежеде</a:t>
                      </a:r>
                      <a:r>
                        <a:rPr dirty="0"/>
                        <a:t> </a:t>
                      </a:r>
                      <a:r>
                        <a:rPr dirty="0" err="1"/>
                        <a:t>болса</a:t>
                      </a:r>
                      <a:r>
                        <a:rPr dirty="0"/>
                        <a:t>, </a:t>
                      </a:r>
                      <a:r>
                        <a:rPr dirty="0" err="1"/>
                        <a:t>бірақ</a:t>
                      </a:r>
                      <a:r>
                        <a:rPr dirty="0"/>
                        <a:t> </a:t>
                      </a:r>
                      <a:r>
                        <a:rPr dirty="0" err="1"/>
                        <a:t>барлық</a:t>
                      </a:r>
                      <a:r>
                        <a:rPr dirty="0"/>
                        <a:t> </a:t>
                      </a:r>
                      <a:r>
                        <a:rPr dirty="0" err="1"/>
                        <a:t>немесе</a:t>
                      </a:r>
                      <a:r>
                        <a:rPr dirty="0"/>
                        <a:t> </a:t>
                      </a:r>
                      <a:r>
                        <a:rPr dirty="0" err="1"/>
                        <a:t>посттардың</a:t>
                      </a:r>
                      <a:r>
                        <a:rPr dirty="0"/>
                        <a:t> </a:t>
                      </a:r>
                      <a:r>
                        <a:rPr dirty="0" err="1"/>
                        <a:t>басым</a:t>
                      </a:r>
                      <a:r>
                        <a:rPr dirty="0"/>
                        <a:t> </a:t>
                      </a:r>
                      <a:r>
                        <a:rPr dirty="0" err="1"/>
                        <a:t>бөлігінде</a:t>
                      </a:r>
                      <a:r>
                        <a:rPr dirty="0"/>
                        <a:t> СИ &lt; 3ПДК</a:t>
                      </a:r>
                      <a:r>
                        <a:rPr baseline="-25000" dirty="0"/>
                        <a:t>м.р. </a:t>
                      </a:r>
                      <a:r>
                        <a:rPr dirty="0" err="1"/>
                        <a:t>шарты</a:t>
                      </a:r>
                      <a:r>
                        <a:rPr dirty="0"/>
                        <a:t> </a:t>
                      </a:r>
                      <a:r>
                        <a:rPr dirty="0" err="1"/>
                        <a:t>орындалса</a:t>
                      </a:r>
                      <a:r>
                        <a:rPr dirty="0"/>
                        <a:t>;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rPr dirty="0" err="1"/>
                        <a:t>Егер</a:t>
                      </a:r>
                      <a:r>
                        <a:rPr dirty="0"/>
                        <a:t> </a:t>
                      </a:r>
                      <a:r>
                        <a:rPr dirty="0" err="1"/>
                        <a:t>екі</a:t>
                      </a:r>
                      <a:r>
                        <a:rPr dirty="0"/>
                        <a:t> </a:t>
                      </a:r>
                      <a:r>
                        <a:rPr dirty="0" err="1"/>
                        <a:t>күн</a:t>
                      </a:r>
                      <a:r>
                        <a:rPr dirty="0"/>
                        <a:t> </a:t>
                      </a:r>
                      <a:r>
                        <a:rPr dirty="0" err="1"/>
                        <a:t>қатарынан</a:t>
                      </a:r>
                      <a:r>
                        <a:rPr dirty="0"/>
                        <a:t> </a:t>
                      </a:r>
                      <a:r>
                        <a:rPr dirty="0" err="1"/>
                        <a:t>немесе</a:t>
                      </a:r>
                      <a:r>
                        <a:rPr dirty="0"/>
                        <a:t> </a:t>
                      </a:r>
                      <a:r>
                        <a:rPr dirty="0" err="1"/>
                        <a:t>одан</a:t>
                      </a:r>
                      <a:r>
                        <a:rPr dirty="0"/>
                        <a:t> </a:t>
                      </a:r>
                      <a:r>
                        <a:rPr dirty="0" err="1"/>
                        <a:t>да</a:t>
                      </a:r>
                      <a:r>
                        <a:rPr dirty="0"/>
                        <a:t> </a:t>
                      </a:r>
                      <a:r>
                        <a:rPr dirty="0" err="1"/>
                        <a:t>көп</a:t>
                      </a:r>
                      <a:r>
                        <a:rPr dirty="0"/>
                        <a:t> </a:t>
                      </a:r>
                      <a:r>
                        <a:rPr dirty="0" err="1"/>
                        <a:t>уақыт</a:t>
                      </a:r>
                      <a:r>
                        <a:rPr dirty="0"/>
                        <a:t> </a:t>
                      </a:r>
                      <a:r>
                        <a:rPr dirty="0" err="1"/>
                        <a:t>ішінде</a:t>
                      </a:r>
                      <a:r>
                        <a:rPr dirty="0"/>
                        <a:t> "Р" </a:t>
                      </a:r>
                      <a:r>
                        <a:rPr dirty="0" err="1"/>
                        <a:t>параметрі</a:t>
                      </a:r>
                      <a:r>
                        <a:rPr dirty="0"/>
                        <a:t> </a:t>
                      </a:r>
                      <a:r>
                        <a:rPr dirty="0" err="1"/>
                        <a:t>өте</a:t>
                      </a:r>
                      <a:r>
                        <a:rPr dirty="0"/>
                        <a:t> </a:t>
                      </a:r>
                      <a:r>
                        <a:rPr dirty="0" err="1"/>
                        <a:t>жоғары</a:t>
                      </a:r>
                      <a:r>
                        <a:rPr dirty="0"/>
                        <a:t> </a:t>
                      </a:r>
                      <a:r>
                        <a:rPr dirty="0" err="1"/>
                        <a:t>дәрежені</a:t>
                      </a:r>
                      <a:r>
                        <a:rPr dirty="0"/>
                        <a:t> </a:t>
                      </a:r>
                      <a:r>
                        <a:rPr dirty="0" err="1"/>
                        <a:t>көрсетсе</a:t>
                      </a:r>
                      <a:r>
                        <a:rPr dirty="0"/>
                        <a:t>, </a:t>
                      </a:r>
                      <a:r>
                        <a:rPr dirty="0" err="1"/>
                        <a:t>сондай-ақ</a:t>
                      </a:r>
                      <a:r>
                        <a:rPr dirty="0"/>
                        <a:t> </a:t>
                      </a:r>
                      <a:r>
                        <a:rPr dirty="0" err="1"/>
                        <a:t>барлық</a:t>
                      </a:r>
                      <a:r>
                        <a:rPr dirty="0"/>
                        <a:t> </a:t>
                      </a:r>
                      <a:r>
                        <a:rPr dirty="0" err="1"/>
                        <a:t>немесе</a:t>
                      </a:r>
                      <a:r>
                        <a:rPr dirty="0"/>
                        <a:t> </a:t>
                      </a:r>
                      <a:r>
                        <a:rPr dirty="0" err="1"/>
                        <a:t>посттардың</a:t>
                      </a:r>
                      <a:r>
                        <a:rPr dirty="0"/>
                        <a:t> </a:t>
                      </a:r>
                      <a:r>
                        <a:rPr dirty="0" err="1"/>
                        <a:t>басым</a:t>
                      </a:r>
                      <a:r>
                        <a:rPr dirty="0"/>
                        <a:t> </a:t>
                      </a:r>
                      <a:r>
                        <a:rPr dirty="0" err="1"/>
                        <a:t>бөлігінде</a:t>
                      </a:r>
                      <a:r>
                        <a:rPr dirty="0"/>
                        <a:t> СИ ≥ 5ПДК</a:t>
                      </a:r>
                      <a:r>
                        <a:rPr baseline="-25000" dirty="0"/>
                        <a:t>м.р. </a:t>
                      </a:r>
                      <a:r>
                        <a:rPr dirty="0" err="1"/>
                        <a:t>шарты</a:t>
                      </a:r>
                      <a:r>
                        <a:rPr dirty="0"/>
                        <a:t> </a:t>
                      </a:r>
                      <a:r>
                        <a:rPr dirty="0" err="1"/>
                        <a:t>орындалса</a:t>
                      </a:r>
                      <a:r>
                        <a:rPr dirty="0"/>
                        <a:t>.</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710</TotalTime>
  <Words>672</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Arial</vt:lpstr>
      <vt:lpstr>Calibri</vt:lpstr>
      <vt:lpstr>Helvetica</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110</cp:revision>
  <dcterms:modified xsi:type="dcterms:W3CDTF">2026-03-09T09:47:45Z</dcterms:modified>
</cp:coreProperties>
</file>