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94015499"/>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№68 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ru-RU"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09 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752897865"/>
              </p:ext>
            </p:extLst>
          </p:nvPr>
        </p:nvGraphicFramePr>
        <p:xfrm>
          <a:off x="5044852" y="6485726"/>
          <a:ext cx="4730750" cy="32004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жылғы</a:t>
                      </a:r>
                      <a:r>
                        <a:rPr lang="ru-RU" sz="700" i="1" dirty="0" smtClean="0">
                          <a:latin typeface="Times New Roman" panose="02020603050405020304" pitchFamily="18" charset="0"/>
                          <a:cs typeface="Times New Roman" panose="02020603050405020304" pitchFamily="18" charset="0"/>
                        </a:rPr>
                        <a:t> 02 </a:t>
                      </a:r>
                      <a:r>
                        <a:rPr lang="ru-RU" sz="700" i="1" dirty="0" err="1" smtClean="0">
                          <a:latin typeface="Times New Roman" panose="02020603050405020304" pitchFamily="18" charset="0"/>
                          <a:cs typeface="Times New Roman" panose="02020603050405020304" pitchFamily="18" charset="0"/>
                        </a:rPr>
                        <a:t>тамыздағы</a:t>
                      </a:r>
                      <a:r>
                        <a:rPr lang="ru-RU" sz="700" i="1" dirty="0" smtClean="0">
                          <a:latin typeface="Times New Roman" panose="02020603050405020304" pitchFamily="18" charset="0"/>
                          <a:cs typeface="Times New Roman" panose="02020603050405020304" pitchFamily="18" charset="0"/>
                        </a:rPr>
                        <a:t> № ҚР ДСМ-70 «</a:t>
                      </a:r>
                      <a:r>
                        <a:rPr lang="ru-RU" sz="700" i="1" dirty="0" err="1" smtClean="0">
                          <a:latin typeface="Times New Roman" panose="02020603050405020304" pitchFamily="18" charset="0"/>
                          <a:cs typeface="Times New Roman" panose="02020603050405020304" pitchFamily="18" charset="0"/>
                        </a:rPr>
                        <a:t>Қалалық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және</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ауылдық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елді</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мекендердегі</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ауасының</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гигиеналық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бұйрығына</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сәйкес</a:t>
                      </a:r>
                      <a:r>
                        <a:rPr lang="ru-RU" sz="700" i="1" baseline="0"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98021" y="3551372"/>
            <a:ext cx="4824411"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09 </a:t>
            </a:r>
            <a:r>
              <a:rPr lang="kk-KZ" altLang="ru-RU" sz="1200" b="1" dirty="0" smtClean="0">
                <a:latin typeface="Times New Roman" panose="02020603050405020304" pitchFamily="18" charset="0"/>
                <a:cs typeface="Times New Roman" panose="02020603050405020304" pitchFamily="18" charset="0"/>
              </a:rPr>
              <a:t>наурыз</a:t>
            </a:r>
            <a:r>
              <a:rPr lang="ru-RU" altLang="ru-RU" sz="1200" b="1" dirty="0" err="1" smtClean="0">
                <a:latin typeface="Times New Roman" panose="02020603050405020304" pitchFamily="18" charset="0"/>
                <a:cs typeface="Times New Roman" panose="02020603050405020304" pitchFamily="18" charset="0"/>
              </a:rPr>
              <a:t>дағы</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7" y="134048"/>
            <a:ext cx="4808536" cy="1969770"/>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наурыз</a:t>
            </a:r>
            <a:r>
              <a:rPr lang="kk-KZ" sz="1200" b="1" dirty="0">
                <a:latin typeface="Times New Roman" panose="02020603050405020304" pitchFamily="18" charset="0"/>
                <a:cs typeface="Times New Roman" panose="02020603050405020304" pitchFamily="18" charset="0"/>
              </a:rPr>
              <a:t>ға</a:t>
            </a:r>
          </a:p>
          <a:p>
            <a:pPr algn="ctr">
              <a:spcBef>
                <a:spcPts val="0"/>
              </a:spcBef>
              <a:defRPr/>
            </a:pPr>
            <a:r>
              <a:rPr lang="kk-KZ" altLang="ru-RU" sz="1200" b="1" dirty="0" smtClean="0">
                <a:latin typeface="Times New Roman" pitchFamily="18" charset="0"/>
                <a:cs typeface="Times New Roman" pitchFamily="18" charset="0"/>
              </a:rPr>
              <a:t>09 </a:t>
            </a:r>
            <a:r>
              <a:rPr lang="kk-KZ" altLang="ru-RU" sz="1200" b="1" dirty="0">
                <a:latin typeface="Times New Roman" pitchFamily="18" charset="0"/>
                <a:cs typeface="Times New Roman" pitchFamily="18" charset="0"/>
              </a:rPr>
              <a:t>наурыз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 </a:t>
            </a:r>
            <a:r>
              <a:rPr lang="ru-RU" altLang="ru-RU" sz="1200" b="1" dirty="0" err="1">
                <a:latin typeface="Times New Roman" panose="02020603050405020304" pitchFamily="18" charset="0"/>
                <a:cs typeface="Times New Roman" panose="02020603050405020304" pitchFamily="18" charset="0"/>
              </a:rPr>
              <a:t>наурыз</a:t>
            </a:r>
            <a:r>
              <a:rPr lang="kk-KZ"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Б</a:t>
            </a:r>
            <a:r>
              <a:rPr lang="kk-KZ" sz="1200" dirty="0" smtClean="0">
                <a:solidFill>
                  <a:prstClr val="black"/>
                </a:solidFill>
                <a:latin typeface="Times New Roman" pitchFamily="18" charset="0"/>
                <a:cs typeface="Times New Roman" pitchFamily="18" charset="0"/>
              </a:rPr>
              <a:t>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a:t>
            </a:r>
            <a:r>
              <a:rPr lang="kk-KZ" sz="1200" dirty="0" smtClean="0">
                <a:latin typeface="Times New Roman" panose="02020603050405020304" pitchFamily="18" charset="0"/>
                <a:cs typeface="Times New Roman" panose="02020603050405020304" pitchFamily="18" charset="0"/>
              </a:rPr>
              <a:t>ауын-шашын (көбінесе жаңбыр), көктайғақ</a:t>
            </a:r>
            <a:r>
              <a:rPr lang="kk-KZ" sz="1200" dirty="0" smtClean="0">
                <a:solidFill>
                  <a:prstClr val="black"/>
                </a:solidFill>
                <a:latin typeface="Times New Roman" pitchFamily="18" charset="0"/>
                <a:cs typeface="Times New Roman" pitchFamily="18" charset="0"/>
              </a:rPr>
              <a:t>. Жел </a:t>
            </a:r>
            <a:r>
              <a:rPr lang="kk-KZ" sz="1200" dirty="0" smtClean="0">
                <a:solidFill>
                  <a:prstClr val="black"/>
                </a:solidFill>
                <a:latin typeface="Times New Roman" pitchFamily="18" charset="0"/>
                <a:cs typeface="Times New Roman" pitchFamily="18" charset="0"/>
              </a:rPr>
              <a:t>оңтүстік-батыстан соғады</a:t>
            </a:r>
            <a:r>
              <a:rPr lang="kk-KZ" sz="1200" dirty="0" smtClean="0">
                <a:solidFill>
                  <a:prstClr val="black"/>
                </a:solidFill>
                <a:latin typeface="Times New Roman" pitchFamily="18" charset="0"/>
                <a:cs typeface="Times New Roman" pitchFamily="18" charset="0"/>
              </a:rPr>
              <a:t>, күші 7-12 м/с</a:t>
            </a:r>
            <a:r>
              <a:rPr lang="kk-KZ" sz="1200" dirty="0">
                <a:solidFill>
                  <a:prstClr val="black"/>
                </a:solidFill>
                <a:latin typeface="Times New Roman" pitchFamily="18" charset="0"/>
                <a:cs typeface="Times New Roman" pitchFamily="18" charset="0"/>
              </a:rPr>
              <a:t>. Ауа температурасы түнде </a:t>
            </a:r>
            <a:r>
              <a:rPr lang="kk-KZ" sz="1200" dirty="0" smtClean="0">
                <a:solidFill>
                  <a:prstClr val="black"/>
                </a:solidFill>
                <a:latin typeface="Times New Roman" pitchFamily="18" charset="0"/>
                <a:cs typeface="Times New Roman" pitchFamily="18" charset="0"/>
              </a:rPr>
              <a:t>0-2°,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3-5° жылы </a:t>
            </a:r>
            <a:r>
              <a:rPr lang="kk-KZ" sz="1200" dirty="0">
                <a:solidFill>
                  <a:prstClr val="black"/>
                </a:solidFill>
                <a:latin typeface="Times New Roman" pitchFamily="18" charset="0"/>
                <a:cs typeface="Times New Roman" pitchFamily="18" charset="0"/>
              </a:rPr>
              <a:t>болады.</a:t>
            </a:r>
          </a:p>
          <a:p>
            <a:pPr algn="just">
              <a:spcBef>
                <a:spcPts val="0"/>
              </a:spcBef>
              <a:defRPr/>
            </a:pPr>
            <a:endParaRPr lang="ru-RU" sz="200" dirty="0" smtClean="0">
              <a:solidFill>
                <a:prstClr val="black"/>
              </a:solidFill>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2026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11 </a:t>
            </a:r>
            <a:r>
              <a:rPr lang="ru-RU" altLang="ru-RU" sz="1200" b="1" dirty="0" err="1">
                <a:latin typeface="Times New Roman" pitchFamily="18" charset="0"/>
                <a:cs typeface="Times New Roman" pitchFamily="18" charset="0"/>
              </a:rPr>
              <a:t>наурыз</a:t>
            </a:r>
            <a:r>
              <a:rPr lang="kk-KZ" altLang="ru-RU" sz="1200" b="1" dirty="0">
                <a:latin typeface="Times New Roman" pitchFamily="18" charset="0"/>
                <a:cs typeface="Times New Roman" pitchFamily="18" charset="0"/>
              </a:rPr>
              <a:t>ға</a:t>
            </a:r>
            <a:endParaRPr lang="ru-RU" altLang="ru-RU" sz="1200" b="1" dirty="0">
              <a:latin typeface="Times New Roman" pitchFamily="18" charset="0"/>
              <a:cs typeface="Times New Roman" pitchFamily="18" charset="0"/>
            </a:endParaRPr>
          </a:p>
          <a:p>
            <a:pPr indent="182563" algn="ctr">
              <a:spcBef>
                <a:spcPts val="0"/>
              </a:spcBef>
              <a:defRPr/>
            </a:pPr>
            <a:r>
              <a:rPr lang="ru-RU" sz="1200" b="1" dirty="0" smtClean="0">
                <a:latin typeface="Times New Roman" panose="02020603050405020304" pitchFamily="18" charset="0"/>
                <a:cs typeface="Times New Roman" panose="02020603050405020304" pitchFamily="18" charset="0"/>
              </a:rPr>
              <a:t>10</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11</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smtClean="0">
                <a:solidFill>
                  <a:prstClr val="black"/>
                </a:solidFill>
                <a:latin typeface="Times New Roman" pitchFamily="18" charset="0"/>
                <a:cs typeface="Times New Roman" pitchFamily="18" charset="0"/>
              </a:rPr>
              <a:t>Бұлтты, қар, бұрқасын, к</a:t>
            </a:r>
            <a:r>
              <a:rPr lang="kk-KZ" sz="1200" dirty="0" smtClean="0">
                <a:latin typeface="Times New Roman" panose="02020603050405020304" pitchFamily="18" charset="0"/>
                <a:cs typeface="Times New Roman" panose="02020603050405020304" pitchFamily="18" charset="0"/>
              </a:rPr>
              <a:t>өктайғақ</a:t>
            </a:r>
            <a:r>
              <a:rPr lang="kk-KZ" sz="1200" dirty="0" smtClean="0">
                <a:solidFill>
                  <a:prstClr val="black"/>
                </a:solidFill>
                <a:latin typeface="Times New Roman" pitchFamily="18" charset="0"/>
                <a:cs typeface="Times New Roman" pitchFamily="18" charset="0"/>
              </a:rPr>
              <a:t>. Жел </a:t>
            </a:r>
            <a:r>
              <a:rPr lang="kk-KZ" sz="1200" dirty="0" smtClean="0">
                <a:solidFill>
                  <a:prstClr val="black"/>
                </a:solidFill>
                <a:latin typeface="Times New Roman" pitchFamily="18" charset="0"/>
                <a:cs typeface="Times New Roman" pitchFamily="18" charset="0"/>
              </a:rPr>
              <a:t>солтүстік-батыстан </a:t>
            </a:r>
            <a:r>
              <a:rPr lang="kk-KZ" sz="1200" dirty="0" smtClean="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7-12, екпіні 15-20 м/с</a:t>
            </a:r>
            <a:r>
              <a:rPr lang="kk-KZ" sz="1200" dirty="0" smtClean="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15-17° аяз </a:t>
            </a:r>
            <a:r>
              <a:rPr lang="kk-KZ" sz="1200" dirty="0" smtClean="0">
                <a:solidFill>
                  <a:prstClr val="black"/>
                </a:solidFill>
                <a:latin typeface="Times New Roman" pitchFamily="18" charset="0"/>
                <a:cs typeface="Times New Roman" pitchFamily="18" charset="0"/>
              </a:rPr>
              <a:t>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15" name="TextBox 13"/>
          <p:cNvSpPr txBox="1"/>
          <p:nvPr/>
        </p:nvSpPr>
        <p:spPr>
          <a:xfrm>
            <a:off x="5033957" y="2357393"/>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5046288" y="3267883"/>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60148137"/>
              </p:ext>
            </p:extLst>
          </p:nvPr>
        </p:nvGraphicFramePr>
        <p:xfrm>
          <a:off x="5033957" y="3974186"/>
          <a:ext cx="4671571" cy="2514679"/>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26315">
                  <a:extLst>
                    <a:ext uri="{9D8B030D-6E8A-4147-A177-3AD203B41FA5}">
                      <a16:colId xmlns="" xmlns:a16="http://schemas.microsoft.com/office/drawing/2014/main" val="2096923049"/>
                    </a:ext>
                  </a:extLst>
                </a:gridCol>
              </a:tblGrid>
              <a:tr h="502279">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заттар</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Факт </a:t>
                      </a:r>
                      <a:r>
                        <a:rPr lang="ru-RU" sz="900" dirty="0" err="1">
                          <a:solidFill>
                            <a:schemeClr val="tx1"/>
                          </a:solidFill>
                          <a:latin typeface="Times New Roman" panose="02020603050405020304" pitchFamily="18" charset="0"/>
                          <a:cs typeface="Times New Roman" panose="02020603050405020304" pitchFamily="18" charset="0"/>
                        </a:rPr>
                        <a:t>концентрациясы</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ШЖШм.б.асу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0,007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0,004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210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3189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51550">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Азот </a:t>
                      </a:r>
                      <a:r>
                        <a:rPr lang="kk-KZ" sz="900" dirty="0">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119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Азот </a:t>
                      </a:r>
                      <a:r>
                        <a:rPr lang="ru-RU" sz="900" dirty="0" err="1">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0,02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Күкіртсутегі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2501822203"/>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49299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Н. Назарбаев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М.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126</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Егоров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О. Б</a:t>
            </a:r>
            <a:r>
              <a:rPr lang="kk-KZ" altLang="ru-RU" sz="1200" dirty="0">
                <a:solidFill>
                  <a:srgbClr val="000000"/>
                </a:solidFill>
                <a:latin typeface="Times New Roman" panose="02020603050405020304" pitchFamily="18" charset="0"/>
                <a:cs typeface="Times New Roman" panose="02020603050405020304" pitchFamily="18" charset="0"/>
              </a:rPr>
              <a:t>өкей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Лев Толстой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894060824"/>
                </p:ext>
              </p:extLst>
            </p:nvPr>
          </p:nvGraphicFramePr>
          <p:xfrm>
            <a:off x="481068" y="4731884"/>
            <a:ext cx="3758719" cy="869309"/>
          </p:xfrm>
          <a:graphic>
            <a:graphicData uri="http://schemas.openxmlformats.org/drawingml/2006/table">
              <a:tbl>
                <a:tblPr/>
                <a:tblGrid>
                  <a:gridCol w="1879360">
                    <a:extLst>
                      <a:ext uri="{9D8B030D-6E8A-4147-A177-3AD203B41FA5}">
                        <a16:colId xmlns="" xmlns:a16="http://schemas.microsoft.com/office/drawing/2014/main" val="20000"/>
                      </a:ext>
                    </a:extLst>
                  </a:gridCol>
                  <a:gridCol w="1879359">
                    <a:extLst>
                      <a:ext uri="{9D8B030D-6E8A-4147-A177-3AD203B41FA5}">
                        <a16:colId xmlns=""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20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86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ru-RU" sz="800" dirty="0" smtClean="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208-662, 208-664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0762" y="5991272"/>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Жиембаева Д.А. / </a:t>
            </a:r>
            <a:r>
              <a:rPr lang="kk-KZ" altLang="ru-RU" sz="1200" b="1" i="1" dirty="0" smtClean="0">
                <a:solidFill>
                  <a:srgbClr val="000000"/>
                </a:solidFill>
                <a:latin typeface="Times New Roman" panose="02020603050405020304" pitchFamily="18" charset="0"/>
                <a:cs typeface="Times New Roman" panose="02020603050405020304" pitchFamily="18" charset="0"/>
              </a:rPr>
              <a:t>Акылбаева М.М.</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93214948"/>
              </p:ext>
            </p:extLst>
          </p:nvPr>
        </p:nvGraphicFramePr>
        <p:xfrm>
          <a:off x="5332652" y="517138"/>
          <a:ext cx="4167505" cy="804672"/>
        </p:xfrm>
        <a:graphic>
          <a:graphicData uri="http://schemas.openxmlformats.org/drawingml/2006/table">
            <a:tbl>
              <a:tblPr/>
              <a:tblGrid>
                <a:gridCol w="1241828">
                  <a:extLst>
                    <a:ext uri="{9D8B030D-6E8A-4147-A177-3AD203B41FA5}">
                      <a16:colId xmlns="" xmlns:a16="http://schemas.microsoft.com/office/drawing/2014/main" val="20000"/>
                    </a:ext>
                  </a:extLst>
                </a:gridCol>
                <a:gridCol w="2925677">
                  <a:extLst>
                    <a:ext uri="{9D8B030D-6E8A-4147-A177-3AD203B41FA5}">
                      <a16:colId xmlns=""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0,40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0,41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0,89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0,90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23879</TotalTime>
  <Words>646</Words>
  <Application>Microsoft Office PowerPoint</Application>
  <PresentationFormat>Лист A4 (210x297 мм)</PresentationFormat>
  <Paragraphs>107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4459</cp:revision>
  <cp:lastPrinted>2021-07-01T03:56:27Z</cp:lastPrinted>
  <dcterms:created xsi:type="dcterms:W3CDTF">2018-03-27T06:03:00Z</dcterms:created>
  <dcterms:modified xsi:type="dcterms:W3CDTF">2026-03-09T06:08:06Z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