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1314" y="1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32989936"/>
              </p:ext>
            </p:extLst>
          </p:nvPr>
        </p:nvGraphicFramePr>
        <p:xfrm>
          <a:off x="307975" y="2443336"/>
          <a:ext cx="4465638" cy="44196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09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№6</a:t>
                      </a:r>
                      <a:r>
                        <a:rPr lang="kk-KZ" altLang="x-none" sz="1600" b="1" i="1" dirty="0" smtClean="0">
                          <a:solidFill>
                            <a:srgbClr val="002060"/>
                          </a:solidFill>
                          <a:latin typeface="Times New Roman" panose="02020603050405020304" pitchFamily="18" charset="0"/>
                          <a:cs typeface="Times New Roman" panose="02020603050405020304" pitchFamily="18" charset="0"/>
                        </a:rPr>
                        <a:t>9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10 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209800">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75183" y="98643"/>
            <a:ext cx="4774656" cy="2085186"/>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kk-KZ" altLang="ru-RU" sz="1200" b="1" dirty="0" smtClean="0">
                <a:latin typeface="Times New Roman" panose="02020603050405020304" pitchFamily="18" charset="0"/>
                <a:cs typeface="Times New Roman" panose="02020603050405020304" pitchFamily="18" charset="0"/>
              </a:rPr>
              <a:t>11 </a:t>
            </a:r>
            <a:r>
              <a:rPr lang="kk-KZ" altLang="ru-RU" sz="1200" b="1" smtClean="0">
                <a:latin typeface="Times New Roman" panose="02020603050405020304" pitchFamily="18" charset="0"/>
                <a:cs typeface="Times New Roman" panose="02020603050405020304" pitchFamily="18" charset="0"/>
              </a:rPr>
              <a:t>наурызға </a:t>
            </a:r>
            <a:r>
              <a:rPr lang="kk-KZ" altLang="ru-RU" sz="1200" b="1" smtClean="0">
                <a:latin typeface="Times New Roman" panose="02020603050405020304" pitchFamily="18" charset="0"/>
                <a:cs typeface="Times New Roman" panose="02020603050405020304" pitchFamily="18" charset="0"/>
              </a:rPr>
              <a:t>ауа-райы </a:t>
            </a:r>
            <a:r>
              <a:rPr lang="kk-KZ" altLang="ru-RU" sz="1200" b="1" dirty="0" smtClean="0">
                <a:latin typeface="Times New Roman" panose="02020603050405020304" pitchFamily="18" charset="0"/>
                <a:cs typeface="Times New Roman" panose="02020603050405020304" pitchFamily="18" charset="0"/>
              </a:rPr>
              <a:t>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kk-KZ" sz="1200" b="1" dirty="0" smtClean="0">
                <a:latin typeface="Times New Roman" pitchFamily="18" charset="0"/>
                <a:cs typeface="Times New Roman" pitchFamily="18" charset="0"/>
              </a:rPr>
              <a:t>10 наурыз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20-дан </a:t>
            </a:r>
            <a:r>
              <a:rPr lang="ru-RU" sz="1200" b="1" dirty="0" err="1" smtClean="0">
                <a:latin typeface="Times New Roman" panose="02020603050405020304" pitchFamily="18" charset="0"/>
                <a:cs typeface="Times New Roman" panose="02020603050405020304" pitchFamily="18" charset="0"/>
              </a:rPr>
              <a:t>бастап</a:t>
            </a:r>
            <a:r>
              <a:rPr lang="ru-RU" sz="1200" b="1" dirty="0" smtClean="0">
                <a:latin typeface="Times New Roman" panose="02020603050405020304" pitchFamily="18" charset="0"/>
                <a:cs typeface="Times New Roman" panose="02020603050405020304" pitchFamily="18" charset="0"/>
              </a:rPr>
              <a:t> 11</a:t>
            </a:r>
            <a:r>
              <a:rPr lang="kk-KZ"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наурыз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20-ға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түнде және таңертең аздаған қар, жаяу бұрқасын. Оңтүстік-батыстан, батыстан жел соғады, күші </a:t>
            </a:r>
            <a:r>
              <a:rPr lang="kk-KZ" altLang="ru-RU" sz="1200" dirty="0" smtClean="0">
                <a:latin typeface="Times New Roman" panose="02020603050405020304" pitchFamily="18" charset="0"/>
                <a:cs typeface="Times New Roman" panose="02020603050405020304" pitchFamily="18" charset="0"/>
              </a:rPr>
              <a:t>9-14, </a:t>
            </a:r>
            <a:r>
              <a:rPr lang="kk-KZ" altLang="ru-RU" sz="1200" dirty="0">
                <a:latin typeface="Times New Roman" panose="02020603050405020304" pitchFamily="18" charset="0"/>
                <a:cs typeface="Times New Roman" panose="02020603050405020304" pitchFamily="18" charset="0"/>
              </a:rPr>
              <a:t>екпіні 15-20 м/с. Ауа температурасы түнде </a:t>
            </a:r>
            <a:r>
              <a:rPr lang="kk-KZ" altLang="ru-RU" sz="1200" dirty="0" smtClean="0">
                <a:latin typeface="Times New Roman" panose="02020603050405020304" pitchFamily="18" charset="0"/>
                <a:cs typeface="Times New Roman" panose="02020603050405020304" pitchFamily="18" charset="0"/>
              </a:rPr>
              <a:t>25-27, </a:t>
            </a:r>
            <a:r>
              <a:rPr lang="kk-KZ" altLang="ru-RU" sz="1200" dirty="0">
                <a:latin typeface="Times New Roman" panose="02020603050405020304" pitchFamily="18" charset="0"/>
                <a:cs typeface="Times New Roman" panose="02020603050405020304" pitchFamily="18" charset="0"/>
              </a:rPr>
              <a:t>күндіз 15-17 градус аяз</a:t>
            </a:r>
            <a:r>
              <a:rPr lang="kk-KZ" altLang="ru-RU" sz="1200" dirty="0" smtClean="0">
                <a:latin typeface="Times New Roman" panose="02020603050405020304" pitchFamily="18" charset="0"/>
                <a:cs typeface="Times New Roman" panose="02020603050405020304" pitchFamily="18" charset="0"/>
              </a:rPr>
              <a:t>.</a:t>
            </a:r>
          </a:p>
          <a:p>
            <a:pPr algn="just"/>
            <a:endParaRPr lang="kk-KZ" altLang="ru-RU" sz="1150" b="1"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Түнде 12 наурызға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kk-KZ" sz="1150" b="1" dirty="0">
                <a:latin typeface="Times New Roman" panose="02020603050405020304" pitchFamily="18" charset="0"/>
                <a:cs typeface="Times New Roman" panose="02020603050405020304" pitchFamily="18" charset="0"/>
              </a:rPr>
              <a:t>11 </a:t>
            </a:r>
            <a:r>
              <a:rPr lang="kk-KZ" altLang="ru-RU" sz="1150" b="1" dirty="0">
                <a:latin typeface="Times New Roman" panose="02020603050405020304" pitchFamily="18" charset="0"/>
                <a:cs typeface="Times New Roman" panose="02020603050405020304" pitchFamily="18" charset="0"/>
              </a:rPr>
              <a:t>наурыз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a:latin typeface="Times New Roman" panose="02020603050405020304" pitchFamily="18" charset="0"/>
                <a:cs typeface="Times New Roman" panose="02020603050405020304" pitchFamily="18" charset="0"/>
              </a:rPr>
              <a:t>12 </a:t>
            </a:r>
            <a:r>
              <a:rPr lang="kk-KZ" altLang="ru-RU" sz="1150" b="1" dirty="0">
                <a:latin typeface="Times New Roman" panose="02020603050405020304" pitchFamily="18" charset="0"/>
                <a:cs typeface="Times New Roman" panose="02020603050405020304" pitchFamily="18" charset="0"/>
              </a:rPr>
              <a:t>наурыз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smtClean="0">
                <a:latin typeface="Times New Roman" panose="02020603050405020304" pitchFamily="18" charset="0"/>
                <a:cs typeface="Times New Roman" panose="02020603050405020304" pitchFamily="18" charset="0"/>
              </a:rPr>
              <a:t>Көшпелі</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қар</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бұрқасын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Оңтүстік-батыстан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9-14, </a:t>
            </a:r>
            <a:r>
              <a:rPr lang="ru-RU" sz="1150" dirty="0" err="1">
                <a:latin typeface="Times New Roman" panose="02020603050405020304" pitchFamily="18" charset="0"/>
                <a:cs typeface="Times New Roman" panose="02020603050405020304" pitchFamily="18" charset="0"/>
              </a:rPr>
              <a:t>екпіні</a:t>
            </a:r>
            <a:r>
              <a:rPr lang="ru-RU" sz="1150" dirty="0">
                <a:latin typeface="Times New Roman" panose="02020603050405020304" pitchFamily="18" charset="0"/>
                <a:cs typeface="Times New Roman" panose="02020603050405020304" pitchFamily="18" charset="0"/>
              </a:rPr>
              <a:t> 15-20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13-15 градус </a:t>
            </a:r>
            <a:r>
              <a:rPr lang="ru-RU" sz="1150" dirty="0" err="1">
                <a:latin typeface="Times New Roman" panose="02020603050405020304" pitchFamily="18" charset="0"/>
                <a:cs typeface="Times New Roman" panose="02020603050405020304" pitchFamily="18" charset="0"/>
              </a:rPr>
              <a:t>аяз</a:t>
            </a:r>
            <a:r>
              <a:rPr lang="ru-RU" sz="1150" dirty="0">
                <a:latin typeface="Times New Roman" panose="02020603050405020304" pitchFamily="18" charset="0"/>
                <a:cs typeface="Times New Roman" panose="02020603050405020304" pitchFamily="18" charset="0"/>
              </a:rPr>
              <a:t>.</a:t>
            </a: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10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0815" y="2644169"/>
            <a:ext cx="4765211"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609235561"/>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 xmlns:a16="http://schemas.microsoft.com/office/drawing/2014/main" val="3583770891"/>
                    </a:ext>
                  </a:extLst>
                </a:gridCol>
                <a:gridCol w="1403905">
                  <a:extLst>
                    <a:ext uri="{9D8B030D-6E8A-4147-A177-3AD203B41FA5}">
                      <a16:colId xmlns="" xmlns:a16="http://schemas.microsoft.com/office/drawing/2014/main" val="1276116030"/>
                    </a:ext>
                  </a:extLst>
                </a:gridCol>
                <a:gridCol w="1409411">
                  <a:extLst>
                    <a:ext uri="{9D8B030D-6E8A-4147-A177-3AD203B41FA5}">
                      <a16:colId xmlns="" xmlns:a16="http://schemas.microsoft.com/office/drawing/2014/main"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353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2.205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353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1.178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720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0.144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0.146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0.066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85548"/>
            <a:ext cx="434266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a:latin typeface="Times New Roman" panose="02020603050405020304" pitchFamily="18" charset="0"/>
                <a:cs typeface="Times New Roman" panose="02020603050405020304" pitchFamily="18" charset="0"/>
              </a:rPr>
              <a:t>Буланбаева Д.М</a:t>
            </a:r>
            <a:r>
              <a:rPr lang="kk-KZ" altLang="ru-RU" sz="1200"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Т</a:t>
            </a:r>
            <a:r>
              <a:rPr lang="kk-KZ" altLang="ru-RU" sz="1200" b="1" i="1" dirty="0" smtClean="0">
                <a:latin typeface="Times New Roman" panose="02020603050405020304" pitchFamily="18" charset="0"/>
                <a:cs typeface="Times New Roman" panose="02020603050405020304" pitchFamily="18" charset="0"/>
              </a:rPr>
              <a:t>өкен </a:t>
            </a:r>
            <a:r>
              <a:rPr lang="kk-KZ" altLang="ru-RU" sz="1200" b="1" i="1" dirty="0" smtClean="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27345</TotalTime>
  <Words>605</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5216</cp:revision>
  <cp:lastPrinted>2021-07-01T07:38:07Z</cp:lastPrinted>
  <dcterms:created xsi:type="dcterms:W3CDTF">2018-03-27T06:03:00Z</dcterms:created>
  <dcterms:modified xsi:type="dcterms:W3CDTF">2026-03-10T08:38:08Z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