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260" y="77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7368126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72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40337119"/>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751080">
                  <a:extLst>
                    <a:ext uri="{9D8B030D-6E8A-4147-A177-3AD203B41FA5}">
                      <a16:colId xmlns:a16="http://schemas.microsoft.com/office/drawing/2014/main" xmlns="" val="1276116030"/>
                    </a:ext>
                  </a:extLst>
                </a:gridCol>
                <a:gridCol w="1584176">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136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0,272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993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0,199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50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0,251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0,027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0,625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effectLst/>
                          <a:latin typeface="Times New Roman" pitchFamily="18" charset="0"/>
                          <a:cs typeface="Times New Roman" pitchFamily="18" charset="0"/>
                        </a:rPr>
                        <a:t>0,02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14 </a:t>
            </a:r>
            <a:r>
              <a:rPr lang="kk-KZ" altLang="ru-RU" sz="1100" b="1" dirty="0" smtClean="0">
                <a:latin typeface="Times New Roman" panose="02020603050405020304" pitchFamily="18" charset="0"/>
                <a:cs typeface="Times New Roman" panose="02020603050405020304" pitchFamily="18" charset="0"/>
              </a:rPr>
              <a:t>наурызға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13 </a:t>
            </a:r>
            <a:r>
              <a:rPr lang="kk-KZ" altLang="ru-RU" sz="1100" b="1" dirty="0" smtClean="0">
                <a:latin typeface="Times New Roman" panose="02020603050405020304" pitchFamily="18" charset="0"/>
                <a:cs typeface="Times New Roman" panose="02020603050405020304" pitchFamily="18" charset="0"/>
              </a:rPr>
              <a:t>наурыз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15 </a:t>
            </a:r>
            <a:r>
              <a:rPr lang="ru-RU" altLang="ru-RU" sz="1100" b="1" dirty="0" err="1" smtClean="0">
                <a:latin typeface="Times New Roman" panose="02020603050405020304" pitchFamily="18" charset="0"/>
                <a:cs typeface="Times New Roman" panose="02020603050405020304" pitchFamily="18" charset="0"/>
              </a:rPr>
              <a:t>наурыз</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just"/>
            <a:r>
              <a:rPr lang="ru-RU" sz="1100" dirty="0" err="1" smtClean="0">
                <a:latin typeface="Times New Roman" panose="02020603050405020304" pitchFamily="18" charset="0"/>
                <a:cs typeface="Times New Roman" panose="02020603050405020304" pitchFamily="18" charset="0"/>
              </a:rPr>
              <a:t>Көшпелі</a:t>
            </a:r>
            <a:r>
              <a:rPr lang="ru-RU" sz="1100" dirty="0" smtClean="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бұлтты</a:t>
            </a:r>
            <a:r>
              <a:rPr lang="ru-RU" sz="1100" dirty="0">
                <a:latin typeface="Times New Roman" panose="02020603050405020304" pitchFamily="18" charset="0"/>
                <a:cs typeface="Times New Roman" panose="02020603050405020304" pitchFamily="18" charset="0"/>
              </a:rPr>
              <a:t>, жауын-шашынсыз. </a:t>
            </a:r>
            <a:r>
              <a:rPr lang="ru-RU" sz="1100" dirty="0" err="1" smtClean="0">
                <a:latin typeface="Times New Roman" panose="02020603050405020304" pitchFamily="18" charset="0"/>
                <a:cs typeface="Times New Roman" panose="02020603050405020304" pitchFamily="18" charset="0"/>
              </a:rPr>
              <a:t>Тұман</a:t>
            </a:r>
            <a:r>
              <a:rPr lang="ru-RU" sz="1100" dirty="0" smtClean="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Жел</a:t>
            </a:r>
            <a:r>
              <a:rPr lang="ru-RU" sz="1100" dirty="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оңтүстік-батыстан</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оңтүстік-шығысқа</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ауысып</a:t>
            </a:r>
            <a:r>
              <a:rPr lang="ru-RU" sz="1100" dirty="0" smtClean="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соғады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күші</a:t>
            </a:r>
            <a:r>
              <a:rPr lang="ru-RU" sz="1100" dirty="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2-7</a:t>
            </a:r>
            <a:r>
              <a:rPr lang="ru-RU" sz="1100" dirty="0" smtClean="0">
                <a:latin typeface="Times New Roman" panose="02020603050405020304" pitchFamily="18" charset="0"/>
                <a:cs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м/с. </a:t>
            </a:r>
            <a:r>
              <a:rPr lang="ru-RU" sz="1100" dirty="0" err="1">
                <a:latin typeface="Times New Roman" panose="02020603050405020304" pitchFamily="18" charset="0"/>
                <a:cs typeface="Times New Roman" panose="02020603050405020304" pitchFamily="18" charset="0"/>
              </a:rPr>
              <a:t>Ауа</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температурасы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түнде</a:t>
            </a:r>
            <a:r>
              <a:rPr lang="ru-RU" sz="1100" dirty="0">
                <a:latin typeface="Times New Roman" panose="02020603050405020304" pitchFamily="18" charset="0"/>
                <a:cs typeface="Times New Roman" panose="02020603050405020304" pitchFamily="18" charset="0"/>
              </a:rPr>
              <a:t> 4-6 градус </a:t>
            </a:r>
            <a:r>
              <a:rPr lang="ru-RU" sz="1100" dirty="0" err="1">
                <a:latin typeface="Times New Roman" panose="02020603050405020304" pitchFamily="18" charset="0"/>
                <a:cs typeface="Times New Roman" panose="02020603050405020304" pitchFamily="18" charset="0"/>
              </a:rPr>
              <a:t>аяз</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күндіз</a:t>
            </a:r>
            <a:r>
              <a:rPr lang="ru-RU" sz="1100" dirty="0">
                <a:latin typeface="Times New Roman" panose="02020603050405020304" pitchFamily="18" charset="0"/>
                <a:cs typeface="Times New Roman" panose="02020603050405020304" pitchFamily="18" charset="0"/>
              </a:rPr>
              <a:t> 3-5 градус </a:t>
            </a:r>
            <a:r>
              <a:rPr lang="ru-RU" sz="1100" dirty="0" err="1">
                <a:latin typeface="Times New Roman" panose="02020603050405020304" pitchFamily="18" charset="0"/>
                <a:cs typeface="Times New Roman" panose="02020603050405020304" pitchFamily="18" charset="0"/>
              </a:rPr>
              <a:t>жылы</a:t>
            </a:r>
            <a:r>
              <a:rPr lang="ru-RU" sz="1100" dirty="0">
                <a:latin typeface="Times New Roman" panose="02020603050405020304" pitchFamily="18" charset="0"/>
                <a:cs typeface="Times New Roman" panose="02020603050405020304" pitchFamily="18" charset="0"/>
              </a:rPr>
              <a:t>.</a:t>
            </a:r>
          </a:p>
          <a:p>
            <a:pPr lvl="0" indent="144000" algn="ctr"/>
            <a:endParaRPr lang="kk-KZ"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15 </a:t>
            </a:r>
            <a:r>
              <a:rPr lang="kk-KZ" sz="1100" b="1" dirty="0" smtClean="0">
                <a:solidFill>
                  <a:srgbClr val="000000"/>
                </a:solidFill>
                <a:latin typeface="Times New Roman" pitchFamily="18" charset="0"/>
                <a:cs typeface="Times New Roman" pitchFamily="18" charset="0"/>
                <a:sym typeface="+mn-ea"/>
              </a:rPr>
              <a:t>наурызға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14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15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a:latin typeface="Times New Roman" panose="02020603050405020304" pitchFamily="18" charset="0"/>
                <a:cs typeface="Times New Roman" panose="02020603050405020304" pitchFamily="18" charset="0"/>
              </a:rPr>
              <a:t>Көшпелі</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бұлтты</a:t>
            </a:r>
            <a:r>
              <a:rPr lang="kk-KZ" sz="1100" dirty="0" smtClean="0">
                <a:latin typeface="Times New Roman" pitchFamily="18" charset="0"/>
                <a:cs typeface="Times New Roman" pitchFamily="18" charset="0"/>
              </a:rPr>
              <a:t>, жауын-шашынсыз</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Тұман</a:t>
            </a:r>
            <a:r>
              <a:rPr lang="kk-KZ" sz="1100" dirty="0">
                <a:latin typeface="Times New Roman" pitchFamily="18" charset="0"/>
                <a:cs typeface="Times New Roman" pitchFamily="18" charset="0"/>
              </a:rPr>
              <a:t>, көктайғақ. </a:t>
            </a:r>
            <a:r>
              <a:rPr lang="kk-KZ" sz="1100" dirty="0" smtClean="0">
                <a:latin typeface="Times New Roman" pitchFamily="18" charset="0"/>
                <a:cs typeface="Times New Roman" pitchFamily="18" charset="0"/>
              </a:rPr>
              <a:t>Жел оңтүстік-шығыстан соғады, күші 7-12 м/с. Ауа температурасы </a:t>
            </a:r>
            <a:r>
              <a:rPr lang="kk-KZ" sz="1100" dirty="0" smtClean="0">
                <a:latin typeface="Times New Roman" pitchFamily="18" charset="0"/>
                <a:cs typeface="Times New Roman" pitchFamily="18" charset="0"/>
              </a:rPr>
              <a:t>6-8 </a:t>
            </a:r>
            <a:r>
              <a:rPr lang="kk-KZ" sz="1100" dirty="0" smtClean="0">
                <a:latin typeface="Times New Roman" pitchFamily="18" charset="0"/>
                <a:cs typeface="Times New Roman" pitchFamily="18" charset="0"/>
              </a:rPr>
              <a:t>градус аяз.</a:t>
            </a:r>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73626"/>
            <a:ext cx="4651184" cy="61555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14 </a:t>
            </a:r>
            <a:r>
              <a:rPr lang="kk-KZ" sz="1100" b="1" dirty="0" smtClean="0">
                <a:solidFill>
                  <a:srgbClr val="000000"/>
                </a:solidFill>
                <a:latin typeface="Times New Roman" panose="02020603050405020304" pitchFamily="18" charset="0"/>
                <a:cs typeface="Times New Roman" panose="02020603050405020304" pitchFamily="18" charset="0"/>
                <a:sym typeface="+mn-ea"/>
              </a:rPr>
              <a:t>наурыз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100" dirty="0">
                <a:solidFill>
                  <a:srgbClr val="000000"/>
                </a:solidFill>
                <a:latin typeface="Times New Roman" panose="02020603050405020304" pitchFamily="18" charset="0"/>
                <a:cs typeface="Times New Roman" panose="02020603050405020304" pitchFamily="18" charset="0"/>
                <a:sym typeface="+mn-ea"/>
              </a:rPr>
              <a:t>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15 </a:t>
            </a:r>
            <a:r>
              <a:rPr lang="kk-KZ" sz="1100" b="1" dirty="0" smtClean="0">
                <a:solidFill>
                  <a:srgbClr val="000000"/>
                </a:solidFill>
                <a:latin typeface="Times New Roman" panose="02020603050405020304" pitchFamily="18" charset="0"/>
                <a:cs typeface="Times New Roman" panose="02020603050405020304" pitchFamily="18" charset="0"/>
                <a:sym typeface="+mn-ea"/>
              </a:rPr>
              <a:t>ақпан </a:t>
            </a:r>
            <a:r>
              <a:rPr lang="kk-KZ" sz="1100" dirty="0">
                <a:solidFill>
                  <a:srgbClr val="000000"/>
                </a:solidFill>
                <a:latin typeface="Times New Roman" panose="02020603050405020304" pitchFamily="18" charset="0"/>
                <a:cs typeface="Times New Roman" panose="02020603050405020304" pitchFamily="18" charset="0"/>
                <a:sym typeface="+mn-ea"/>
              </a:rPr>
              <a:t>түнде метеорологиялық жағдайлар қала атмосферасында ластаушы заттардың </a:t>
            </a:r>
            <a:r>
              <a:rPr lang="kk-KZ" sz="1100" b="1" dirty="0" smtClean="0">
                <a:solidFill>
                  <a:srgbClr val="000000"/>
                </a:solidFill>
                <a:latin typeface="Times New Roman" panose="02020603050405020304" pitchFamily="18" charset="0"/>
                <a:cs typeface="Times New Roman" panose="02020603050405020304" pitchFamily="18" charset="0"/>
                <a:sym typeface="+mn-ea"/>
              </a:rPr>
              <a:t>жиналуына</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жоғары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39705</TotalTime>
  <Words>573</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7365</cp:revision>
  <cp:lastPrinted>2021-07-01T03:56:27Z</cp:lastPrinted>
  <dcterms:created xsi:type="dcterms:W3CDTF">2018-03-27T06:03:00Z</dcterms:created>
  <dcterms:modified xsi:type="dcterms:W3CDTF">2026-03-13T06:09:11Z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