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2" d="100"/>
          <a:sy n="102" d="100"/>
        </p:scale>
        <p:origin x="64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703459"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41836000"/>
              </p:ext>
            </p:extLst>
          </p:nvPr>
        </p:nvGraphicFramePr>
        <p:xfrm>
          <a:off x="307975" y="2515344"/>
          <a:ext cx="4465638" cy="228180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8180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№79</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600" b="1" i="1" dirty="0" smtClean="0">
                          <a:solidFill>
                            <a:srgbClr val="002060"/>
                          </a:solidFill>
                          <a:latin typeface="Times New Roman" panose="02020603050405020304" pitchFamily="18" charset="0"/>
                          <a:cs typeface="Times New Roman" panose="02020603050405020304" pitchFamily="18" charset="0"/>
                        </a:rPr>
                        <a:t>ЖАҒДАЙЫНЫҢ</a:t>
                      </a: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ru-RU"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20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915988657"/>
              </p:ext>
            </p:extLst>
          </p:nvPr>
        </p:nvGraphicFramePr>
        <p:xfrm>
          <a:off x="5015347" y="6246654"/>
          <a:ext cx="4789072" cy="320040"/>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1519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жылғы</a:t>
                      </a:r>
                      <a:r>
                        <a:rPr lang="ru-RU" sz="700" i="1" dirty="0" smtClean="0">
                          <a:latin typeface="Times New Roman" panose="02020603050405020304" pitchFamily="18" charset="0"/>
                          <a:cs typeface="Times New Roman" panose="02020603050405020304" pitchFamily="18" charset="0"/>
                        </a:rPr>
                        <a:t> 02 </a:t>
                      </a:r>
                      <a:r>
                        <a:rPr lang="ru-RU" sz="700" i="1" dirty="0" err="1" smtClean="0">
                          <a:latin typeface="Times New Roman" panose="02020603050405020304" pitchFamily="18" charset="0"/>
                          <a:cs typeface="Times New Roman" panose="02020603050405020304" pitchFamily="18" charset="0"/>
                        </a:rPr>
                        <a:t>тамыздағы</a:t>
                      </a:r>
                      <a:r>
                        <a:rPr lang="ru-RU" sz="700" i="1" dirty="0" smtClean="0">
                          <a:latin typeface="Times New Roman" panose="02020603050405020304" pitchFamily="18" charset="0"/>
                          <a:cs typeface="Times New Roman" panose="02020603050405020304" pitchFamily="18" charset="0"/>
                        </a:rPr>
                        <a:t> № ҚР ДСМ-70 «</a:t>
                      </a:r>
                      <a:r>
                        <a:rPr lang="ru-RU" sz="700" i="1" dirty="0" err="1" smtClean="0">
                          <a:latin typeface="Times New Roman" panose="02020603050405020304" pitchFamily="18" charset="0"/>
                          <a:cs typeface="Times New Roman" panose="02020603050405020304" pitchFamily="18" charset="0"/>
                        </a:rPr>
                        <a:t>Қалалық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және</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ауылдық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елді</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мекендердегі</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ауасының</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гигиеналық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бұйрығына</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сәйкес</a:t>
                      </a:r>
                      <a:r>
                        <a:rPr lang="ru-RU" sz="700" i="1" baseline="0"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5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580794"/>
            <a:ext cx="484028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a:t>
            </a:r>
            <a:r>
              <a:rPr lang="kk-KZ" altLang="ru-RU" sz="1200" b="1" dirty="0" smtClean="0">
                <a:latin typeface="Times New Roman" pitchFamily="18" charset="0"/>
                <a:cs typeface="Times New Roman" pitchFamily="18" charset="0"/>
              </a:rPr>
              <a:t> наурыздағы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015936"/>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sz="1200" b="1" dirty="0" smtClean="0">
                <a:latin typeface="Times New Roman" panose="02020603050405020304" pitchFamily="18" charset="0"/>
                <a:cs typeface="Times New Roman" panose="02020603050405020304" pitchFamily="18" charset="0"/>
              </a:rPr>
              <a:t>21 </a:t>
            </a:r>
            <a:r>
              <a:rPr lang="ru-RU" sz="1200" b="1" dirty="0" err="1">
                <a:latin typeface="Times New Roman" panose="02020603050405020304" pitchFamily="18" charset="0"/>
                <a:cs typeface="Times New Roman" panose="02020603050405020304" pitchFamily="18" charset="0"/>
              </a:rPr>
              <a:t>наурыз</a:t>
            </a:r>
            <a:r>
              <a:rPr lang="kk-KZ" sz="1200" b="1" dirty="0">
                <a:latin typeface="Times New Roman" panose="02020603050405020304" pitchFamily="18" charset="0"/>
                <a:cs typeface="Times New Roman" panose="02020603050405020304" pitchFamily="18" charset="0"/>
              </a:rPr>
              <a:t>ға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20 </a:t>
            </a:r>
            <a:r>
              <a:rPr lang="kk-KZ" altLang="ru-RU" sz="1200" b="1" dirty="0">
                <a:latin typeface="Times New Roman" pitchFamily="18" charset="0"/>
                <a:cs typeface="Times New Roman" pitchFamily="18" charset="0"/>
              </a:rPr>
              <a:t>наурыз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a:t>
            </a:r>
            <a:r>
              <a:rPr lang="ru-RU" altLang="ru-RU" sz="1200" b="1" dirty="0" smtClean="0">
                <a:latin typeface="Times New Roman" panose="02020603050405020304" pitchFamily="18" charset="0"/>
                <a:cs typeface="Times New Roman" panose="02020603050405020304" pitchFamily="18" charset="0"/>
              </a:rPr>
              <a:t>21 </a:t>
            </a:r>
            <a:r>
              <a:rPr lang="ru-RU" altLang="ru-RU" sz="1200" b="1" dirty="0" err="1">
                <a:latin typeface="Times New Roman" panose="02020603050405020304" pitchFamily="18" charset="0"/>
                <a:cs typeface="Times New Roman" panose="02020603050405020304" pitchFamily="18" charset="0"/>
              </a:rPr>
              <a:t>наурыз</a:t>
            </a:r>
            <a:r>
              <a:rPr lang="kk-KZ"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Көшпелі бұлтты, жауын-шашынсыз. Түнде және таңертең тұман. Солтүстік-батыстан соғатын жел оңтүстік-шығысқа ауысады, күші 4-9 м/с. Ауа температурасы түнде 7-9° аяз, күндіз 5-7° жылы болады.</a:t>
            </a:r>
          </a:p>
          <a:p>
            <a:pPr algn="just">
              <a:spcBef>
                <a:spcPts val="0"/>
              </a:spcBef>
              <a:defRPr/>
            </a:pPr>
            <a:endParaRPr lang="ru-RU" altLang="ru-RU" sz="500" b="1" dirty="0">
              <a:latin typeface="Times New Roman" pitchFamily="18" charset="0"/>
              <a:cs typeface="Times New Roman" pitchFamily="18" charset="0"/>
            </a:endParaRP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22 </a:t>
            </a:r>
            <a:r>
              <a:rPr lang="ru-RU" altLang="ru-RU" sz="1200" b="1" dirty="0" err="1">
                <a:latin typeface="Times New Roman" pitchFamily="18" charset="0"/>
                <a:cs typeface="Times New Roman" pitchFamily="18" charset="0"/>
              </a:rPr>
              <a:t>наурыз</a:t>
            </a:r>
            <a:r>
              <a:rPr lang="kk-KZ" altLang="ru-RU" sz="1200" b="1" dirty="0">
                <a:latin typeface="Times New Roman" pitchFamily="18" charset="0"/>
                <a:cs typeface="Times New Roman" pitchFamily="18" charset="0"/>
              </a:rPr>
              <a:t>ға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ru-RU" sz="1200" b="1" dirty="0" smtClean="0">
                <a:latin typeface="Times New Roman" panose="02020603050405020304" pitchFamily="18" charset="0"/>
                <a:cs typeface="Times New Roman" panose="02020603050405020304" pitchFamily="18" charset="0"/>
              </a:rPr>
              <a:t>21</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a:t>
            </a:r>
            <a:r>
              <a:rPr lang="ru-RU" sz="1200" b="1" dirty="0" smtClean="0">
                <a:latin typeface="Times New Roman" panose="02020603050405020304" pitchFamily="18" charset="0"/>
                <a:cs typeface="Times New Roman" panose="02020603050405020304" pitchFamily="18" charset="0"/>
              </a:rPr>
              <a:t>22</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a:solidFill>
                  <a:prstClr val="black"/>
                </a:solidFill>
                <a:latin typeface="Times New Roman" pitchFamily="18" charset="0"/>
                <a:cs typeface="Times New Roman" pitchFamily="18" charset="0"/>
              </a:rPr>
              <a:t>Көшпелі бұлтты, жауын-шашынсыз. Жел оңтүстік-батыстан соғады, күші 4-9 м/с. Ауа температурасы 7-9° аяз болады. </a:t>
            </a:r>
          </a:p>
        </p:txBody>
      </p:sp>
      <p:sp>
        <p:nvSpPr>
          <p:cNvPr id="22" name="TextBox 13"/>
          <p:cNvSpPr txBox="1"/>
          <p:nvPr/>
        </p:nvSpPr>
        <p:spPr>
          <a:xfrm>
            <a:off x="5023994" y="2348191"/>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23995" y="328970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925644238"/>
              </p:ext>
            </p:extLst>
          </p:nvPr>
        </p:nvGraphicFramePr>
        <p:xfrm>
          <a:off x="5018548" y="4105036"/>
          <a:ext cx="4691064" cy="187446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ШЖШм.б</a:t>
                      </a:r>
                      <a:r>
                        <a:rPr lang="ru-RU" sz="1000" dirty="0">
                          <a:solidFill>
                            <a:schemeClr val="tx1"/>
                          </a:solidFill>
                          <a:latin typeface="Times New Roman" panose="02020603050405020304" pitchFamily="18" charset="0"/>
                          <a:cs typeface="Times New Roman" panose="02020603050405020304" pitchFamily="18" charset="0"/>
                        </a:rPr>
                        <a:t>.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0,167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724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0,145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148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0,738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0,338</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 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smtClean="0">
                <a:solidFill>
                  <a:srgbClr val="000000"/>
                </a:solidFill>
                <a:latin typeface="Times New Roman" panose="02020603050405020304" pitchFamily="18" charset="0"/>
                <a:cs typeface="Times New Roman" panose="02020603050405020304" pitchFamily="18" charset="0"/>
              </a:rPr>
              <a:t>В. 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7В</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Семипалатинская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37125" y="6236004"/>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10658" y="5865184"/>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Абдрахманова Н.Е. / </a:t>
            </a:r>
            <a:r>
              <a:rPr lang="kk-KZ" altLang="ru-RU" sz="1200" b="1" i="1" dirty="0">
                <a:solidFill>
                  <a:srgbClr val="000000"/>
                </a:solidFill>
                <a:latin typeface="Times New Roman" panose="02020603050405020304" pitchFamily="18" charset="0"/>
                <a:cs typeface="Times New Roman" panose="02020603050405020304" pitchFamily="18" charset="0"/>
              </a:rPr>
              <a:t>Эрнст Л.В.</a:t>
            </a:r>
          </a:p>
        </p:txBody>
      </p:sp>
      <p:graphicFrame>
        <p:nvGraphicFramePr>
          <p:cNvPr id="20" name="Таблица 19"/>
          <p:cNvGraphicFramePr/>
          <p:nvPr>
            <p:extLst>
              <p:ext uri="{D42A27DB-BD31-4B8C-83A1-F6EECF244321}">
                <p14:modId xmlns:p14="http://schemas.microsoft.com/office/powerpoint/2010/main" val="3630647364"/>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0,12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66465136"/>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20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86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ru-RU" sz="800" dirty="0" smtClean="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208-662,</a:t>
                      </a:r>
                      <a:r>
                        <a:rPr lang="kk-KZ" sz="800" baseline="0" dirty="0" smtClean="0">
                          <a:latin typeface="Times New Roman" panose="02020603050405020304" pitchFamily="18" charset="0"/>
                          <a:cs typeface="Times New Roman" panose="02020603050405020304" pitchFamily="18" charset="0"/>
                        </a:rPr>
                        <a:t> 208-664</a:t>
                      </a:r>
                      <a:endParaRPr sz="800" u="none"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u="none"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u="none"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20350</TotalTime>
  <Words>565</Words>
  <Application>Microsoft Office PowerPoint</Application>
  <PresentationFormat>Лист A4 (210x297 мм)</PresentationFormat>
  <Paragraphs>91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4097</cp:revision>
  <cp:lastPrinted>2021-07-01T03:56:27Z</cp:lastPrinted>
  <dcterms:created xsi:type="dcterms:W3CDTF">2018-03-27T06:03:00Z</dcterms:created>
  <dcterms:modified xsi:type="dcterms:W3CDTF">2026-03-20T07:16:51Z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