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797675" cy="9926638"/>
  <p:defaultTextStyle>
    <a:defPPr>
      <a:defRPr lang="ru-RU"/>
    </a:defPPr>
    <a:lvl1pPr marL="0" lvl="0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1pPr>
    <a:lvl2pPr marL="457200" lvl="1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2pPr>
    <a:lvl3pPr marL="914400" lvl="2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3pPr>
    <a:lvl4pPr marL="1371600" lvl="3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4pPr>
    <a:lvl5pPr marL="1828800" lvl="4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5pPr>
    <a:lvl6pPr marL="2286000" lvl="5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6pPr>
    <a:lvl7pPr marL="2743200" lvl="6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7pPr>
    <a:lvl8pPr marL="3200400" lvl="7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8pPr>
    <a:lvl9pPr marL="3657600" lvl="8" indent="0" algn="l" defTabSz="914400" rtl="0" eaLnBrk="1" fontAlgn="base" latinLnBrk="0" hangingPunct="1">
      <a:lnSpc>
        <a:spcPct val="100000"/>
      </a:lnSpc>
      <a:spcBef>
        <a:spcPct val="0"/>
      </a:spcBef>
      <a:spcAft>
        <a:spcPct val="0"/>
      </a:spcAft>
      <a:buFont typeface="Arial" panose="020B0604020202020204" pitchFamily="34" charset="0"/>
      <a:buNone/>
      <a:defRPr b="0" i="0" u="none" kern="1200" baseline="0">
        <a:solidFill>
          <a:schemeClr val="tx1"/>
        </a:solidFill>
        <a:latin typeface="Calibri" panose="020F0502020204030204" pitchFamily="34" charset="0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vertBarState="minimized">
    <p:restoredLeft sz="0" autoAdjust="0"/>
    <p:restoredTop sz="99642" autoAdjust="0"/>
  </p:normalViewPr>
  <p:slideViewPr>
    <p:cSldViewPr showGuides="1">
      <p:cViewPr>
        <p:scale>
          <a:sx n="125" d="100"/>
          <a:sy n="125" d="100"/>
        </p:scale>
        <p:origin x="-1710" y="-66"/>
      </p:cViewPr>
      <p:guideLst>
        <p:guide orient="horz" pos="2159"/>
        <p:guide pos="3102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bleStyles" Target="tableStyles.xml"/><Relationship Id="rId3" Type="http://schemas.openxmlformats.org/officeDocument/2006/relationships/slide" Target="slides/slide2.xml"/><Relationship Id="rId7" Type="http://schemas.openxmlformats.org/officeDocument/2006/relationships/theme" Target="theme/theme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viewProps" Target="viewProps.xml"/><Relationship Id="rId5" Type="http://schemas.openxmlformats.org/officeDocument/2006/relationships/presProps" Target="presProps.xml"/><Relationship Id="rId4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49862" y="1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t" anchorCtr="0" compatLnSpc="1"/>
          <a:lstStyle>
            <a:lvl1pPr algn="r"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6148" name="Образ слайда 3"/>
          <p:cNvSpPr>
            <a:spLocks noGrp="1" noRot="1" noChangeAspect="1"/>
          </p:cNvSpPr>
          <p:nvPr>
            <p:ph type="sldImg"/>
          </p:nvPr>
        </p:nvSpPr>
        <p:spPr>
          <a:xfrm>
            <a:off x="981075" y="1239838"/>
            <a:ext cx="4835525" cy="3349625"/>
          </a:xfrm>
          <a:prstGeom prst="rect">
            <a:avLst/>
          </a:prstGeom>
          <a:noFill/>
          <a:ln w="12700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0384" y="4776857"/>
            <a:ext cx="5436908" cy="3908952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3763" tIns="46882" rIns="93763" bIns="46882" numCol="1" anchor="t" anchorCtr="0" compatLnSpc="1"/>
          <a:lstStyle/>
          <a:p>
            <a:pPr marL="0" marR="0" lvl="0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Образец текста</a:t>
            </a:r>
          </a:p>
          <a:p>
            <a:pPr marL="468814" marR="0" lvl="1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Второй уровень</a:t>
            </a:r>
          </a:p>
          <a:p>
            <a:pPr marL="937630" marR="0" lvl="2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Третий уровень</a:t>
            </a:r>
          </a:p>
          <a:p>
            <a:pPr marL="1406444" marR="0" lvl="3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Четвертый уровень</a:t>
            </a:r>
          </a:p>
          <a:p>
            <a:pPr marL="1875259" marR="0" lvl="4" indent="0" algn="l" defTabSz="93763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ru-RU" altLang="en-US" sz="1300" b="0" i="0" u="none" strike="noStrike" kern="1200" cap="none" spc="0" normalizeH="0" baseline="0" noProof="0" dirty="0">
                <a:ln>
                  <a:noFill/>
                </a:ln>
                <a:solidFill>
                  <a:schemeClr val="tx1"/>
                </a:solidFill>
                <a:effectLst/>
                <a:uLnTx/>
                <a:uFillTx/>
                <a:latin typeface="+mn-lt"/>
                <a:ea typeface="+mn-ea"/>
                <a:cs typeface="+mn-cs"/>
              </a:rPr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1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>
            <a:lvl1pPr>
              <a:defRPr sz="1300" smtClean="0"/>
            </a:lvl1pPr>
          </a:lstStyle>
          <a:p>
            <a:pPr defTabSz="937630">
              <a:defRPr/>
            </a:pPr>
            <a:endParaRPr lang="ru-RU" altLang="en-US" dirty="0">
              <a:cs typeface="Arial" panose="020B0604020202020204" pitchFamily="34" charset="0"/>
            </a:endParaRPr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49862" y="9428273"/>
            <a:ext cx="2946275" cy="498366"/>
          </a:xfrm>
          <a:prstGeom prst="rect">
            <a:avLst/>
          </a:prstGeom>
        </p:spPr>
        <p:txBody>
          <a:bodyPr vert="horz" wrap="square" lIns="93763" tIns="46882" rIns="93763" bIns="46882" numCol="1" anchor="b" anchorCtr="0" compatLnSpc="1"/>
          <a:lstStyle/>
          <a:p>
            <a:pPr lvl="0" algn="r" eaLnBrk="1" hangingPunct="1"/>
            <a:fld id="{9A0DB2DC-4C9A-4742-B13C-FB6460FD3503}" type="slidenum">
              <a:rPr lang="ru-RU" altLang="en-US" sz="1300" dirty="0"/>
              <a:pPr lvl="0" algn="r" eaLnBrk="1" hangingPunct="1"/>
              <a:t>‹#›</a:t>
            </a:fld>
            <a:endParaRPr lang="ru-RU" altLang="en-US" sz="1300" dirty="0"/>
          </a:p>
        </p:txBody>
      </p:sp>
    </p:spTree>
    <p:extLst>
      <p:ext uri="{BB962C8B-B14F-4D97-AF65-F5344CB8AC3E}">
        <p14:creationId xmlns:p14="http://schemas.microsoft.com/office/powerpoint/2010/main" val="2246862601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685068603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Замещающая 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Замещающая дата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8" name="Замещающий нижний колонтитул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9" name="Замещающий номер слайда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Замещающая дата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ижний колонтитул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Замещающий номер слайда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мещающая дата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3" name="Замещающий нижний колонтитул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4" name="Замещающий номер слайда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vert="horz" wrap="square" lIns="91440" tIns="45720" rIns="91440" bIns="45720" numCol="1" rtlCol="0" anchor="t" anchorCtr="0" compatLnSpc="1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sz="3200" b="0" i="0" u="none" strike="noStrike" kern="1200" cap="none" spc="0" normalizeH="0" baseline="0" noProof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+mn-cs"/>
            </a:endParaRP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Замещающая дата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Замещающий нижний колонтитул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7" name="Замещающий номер слайда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</a:ln>
        </p:spPr>
        <p:txBody>
          <a:bodyPr anchor="ctr"/>
          <a:lstStyle/>
          <a:p>
            <a:pPr lvl="0"/>
            <a:r>
              <a:rPr lang="ru-RU" altLang="ru-RU" dirty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lvl="0"/>
            <a:r>
              <a:rPr lang="ru-RU" altLang="ru-RU" dirty="0"/>
              <a:t>Образец текста</a:t>
            </a:r>
          </a:p>
          <a:p>
            <a:pPr lvl="1"/>
            <a:r>
              <a:rPr lang="ru-RU" altLang="ru-RU" dirty="0"/>
              <a:t>Второй уровень</a:t>
            </a:r>
          </a:p>
          <a:p>
            <a:pPr lvl="2"/>
            <a:r>
              <a:rPr lang="ru-RU" altLang="ru-RU" dirty="0"/>
              <a:t>Третий уровень</a:t>
            </a:r>
          </a:p>
          <a:p>
            <a:pPr lvl="3"/>
            <a:r>
              <a:rPr lang="ru-RU" altLang="ru-RU" dirty="0"/>
              <a:t>Четвертый уровень</a:t>
            </a:r>
          </a:p>
          <a:p>
            <a:pPr lvl="4"/>
            <a:r>
              <a:rPr lang="ru-RU" altLang="ru-RU" dirty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defRPr sz="1200" smtClean="0">
                <a:solidFill>
                  <a:srgbClr val="898989"/>
                </a:solidFill>
              </a:defRPr>
            </a:lvl1pPr>
          </a:lstStyle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200" b="0" i="0" u="none" strike="noStrike" kern="1200" cap="none" spc="0" normalizeH="0" baseline="0" noProof="0">
              <a:ln>
                <a:noFill/>
              </a:ln>
              <a:solidFill>
                <a:srgbClr val="898989"/>
              </a:solidFill>
              <a:effectLst/>
              <a:uLnTx/>
              <a:uFillTx/>
              <a:latin typeface="Calibri" panose="020F0502020204030204" pitchFamily="34" charset="0"/>
              <a:ea typeface="+mn-ea"/>
              <a:cs typeface="Arial" panose="020B0604020202020204" pitchFamily="34" charset="0"/>
            </a:endParaRPr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defRPr sz="1200">
                <a:solidFill>
                  <a:srgbClr val="898989"/>
                </a:solidFill>
              </a:defRPr>
            </a:lvl1pPr>
          </a:lstStyle>
          <a:p>
            <a:pPr lvl="0" eaLnBrk="1" hangingPunct="1"/>
            <a:fld id="{9A0DB2DC-4C9A-4742-B13C-FB6460FD3503}" type="slidenum">
              <a:rPr lang="ru-RU" altLang="ru-RU" dirty="0">
                <a:latin typeface="Calibri" panose="020F0502020204030204" pitchFamily="34" charset="0"/>
              </a:rPr>
              <a:pPr lvl="0" eaLnBrk="1" hangingPunct="1"/>
              <a:t>‹#›</a:t>
            </a:fld>
            <a:endParaRPr lang="ru-RU" altLang="ru-RU" dirty="0"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12712" y="104330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>
            <p:extLst>
              <p:ext uri="{D42A27DB-BD31-4B8C-83A1-F6EECF244321}">
                <p14:modId xmlns:p14="http://schemas.microsoft.com/office/powerpoint/2010/main" val="4126352265"/>
              </p:ext>
            </p:extLst>
          </p:nvPr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2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</a:t>
                      </a:r>
                      <a:endParaRPr lang="en-US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7" name="TextBox 7"/>
          <p:cNvSpPr txBox="1"/>
          <p:nvPr/>
        </p:nvSpPr>
        <p:spPr>
          <a:xfrm>
            <a:off x="143104" y="213003"/>
            <a:ext cx="4824413" cy="707886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/>
            <a:r>
              <a:rPr lang="ru-RU" altLang="ru-RU" sz="14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/>
            <a:r>
              <a:rPr lang="ru-RU" altLang="ru-RU" sz="1200" b="1" dirty="0">
                <a:solidFill>
                  <a:srgbClr val="0070C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РГП «КАЗГИДРОМЕТ»</a:t>
            </a:r>
            <a:endParaRPr lang="ru-RU" altLang="ru-RU" sz="1200" b="1" dirty="0">
              <a:solidFill>
                <a:srgbClr val="0070C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pic>
        <p:nvPicPr>
          <p:cNvPr id="18" name="Рисунок 1"/>
          <p:cNvPicPr>
            <a:picLocks noChangeAspect="1"/>
          </p:cNvPicPr>
          <p:nvPr/>
        </p:nvPicPr>
        <p:blipFill>
          <a:blip r:embed="rId3" cstate="print"/>
          <a:srcRect t="17818" b="17471"/>
          <a:stretch>
            <a:fillRect/>
          </a:stretch>
        </p:blipFill>
        <p:spPr>
          <a:xfrm>
            <a:off x="1352600" y="1023798"/>
            <a:ext cx="2028825" cy="1312863"/>
          </a:xfrm>
          <a:prstGeom prst="rect">
            <a:avLst/>
          </a:prstGeom>
          <a:noFill/>
          <a:ln w="9525">
            <a:noFill/>
          </a:ln>
        </p:spPr>
      </p:pic>
      <p:graphicFrame>
        <p:nvGraphicFramePr>
          <p:cNvPr id="19" name="Таблица 18"/>
          <p:cNvGraphicFramePr/>
          <p:nvPr>
            <p:extLst>
              <p:ext uri="{D42A27DB-BD31-4B8C-83A1-F6EECF244321}">
                <p14:modId xmlns:p14="http://schemas.microsoft.com/office/powerpoint/2010/main" val="2248511697"/>
              </p:ext>
            </p:extLst>
          </p:nvPr>
        </p:nvGraphicFramePr>
        <p:xfrm>
          <a:off x="307975" y="2588895"/>
          <a:ext cx="4465638" cy="2835261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1415156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ЕЖЕДНЕВНЫЙ БЮЛЛЕТЕНЬ  </a:t>
                      </a: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СОСТОЯНИЯ </a:t>
                      </a:r>
                      <a:r>
                        <a:rPr lang="en-US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ВОЗДУШНОГО БАССЕЙНА </a:t>
                      </a:r>
                      <a:r>
                        <a:rPr lang="ru-RU" altLang="x-none" sz="1600" b="1" i="1" dirty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altLang="x-none" sz="16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№80</a:t>
                      </a:r>
                      <a:r>
                        <a:rPr lang="kk-KZ" altLang="x-none" sz="16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endParaRPr lang="ru-RU" altLang="x-none" sz="1600" b="1" i="1" baseline="0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kk-KZ" altLang="x-none" sz="16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en-US" altLang="x-none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г. </a:t>
                      </a:r>
                      <a:r>
                        <a:rPr lang="ru-RU" altLang="en-US" sz="1400" b="1" i="1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Балхаш  </a:t>
                      </a:r>
                      <a:endParaRPr lang="en-US" altLang="x-none" sz="1400" b="1" i="1" dirty="0" smtClean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endParaRPr lang="en-US" altLang="x-none" sz="14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lvl="0" algn="ctr" eaLnBrk="1" hangingPunct="1">
                        <a:buNone/>
                      </a:pPr>
                      <a:r>
                        <a:rPr lang="kk-KZ" altLang="zh-CN" sz="1200" b="1" i="1" baseline="0" dirty="0" smtClean="0">
                          <a:solidFill>
                            <a:srgbClr val="002060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21 марта 2026 года</a:t>
                      </a: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93101">
                <a:tc>
                  <a:txBody>
                    <a:bodyPr/>
                    <a:lstStyle/>
                    <a:p>
                      <a:pPr lvl="0" algn="ctr" eaLnBrk="1" hangingPunct="1">
                        <a:buNone/>
                      </a:pPr>
                      <a:endParaRPr lang="zh-CN" altLang="x-none" sz="1200" b="1" i="1" dirty="0">
                        <a:solidFill>
                          <a:srgbClr val="002060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</a:tr>
            </a:tbl>
          </a:graphicData>
        </a:graphic>
      </p:graphicFrame>
      <p:sp>
        <p:nvSpPr>
          <p:cNvPr id="3" name="Прямоугольник 2"/>
          <p:cNvSpPr/>
          <p:nvPr/>
        </p:nvSpPr>
        <p:spPr>
          <a:xfrm>
            <a:off x="4972843" y="213003"/>
            <a:ext cx="4776788" cy="212365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 algn="ctr"/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по г. Балхаш</a:t>
            </a:r>
          </a:p>
          <a:p>
            <a:pPr algn="ctr">
              <a:tabLst>
                <a:tab pos="3411538" algn="l"/>
              </a:tabLst>
            </a:pP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</a:t>
            </a:r>
            <a:r>
              <a:rPr lang="kk-KZ" sz="1200" b="1" dirty="0" smtClean="0">
                <a:latin typeface="Times New Roman" pitchFamily="18" charset="0"/>
                <a:cs typeface="Times New Roman" pitchFamily="18" charset="0"/>
              </a:rPr>
              <a:t>21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20 ч. </a:t>
            </a:r>
            <a:r>
              <a:rPr lang="ru-RU" sz="1200" b="1" dirty="0" smtClean="0">
                <a:latin typeface="Times New Roman" pitchFamily="18" charset="0"/>
                <a:cs typeface="Times New Roman" pitchFamily="18" charset="0"/>
              </a:rPr>
              <a:t>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Временами туман. Ветер юго-западный 2-7 м/с. Температура воздуха ночью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2-4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мороза, днем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10-12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тепла.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Прогноз погоды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на ночь 23 марта</a:t>
            </a:r>
            <a:endParaRPr lang="ru-RU" sz="1200" b="1" dirty="0">
              <a:latin typeface="Times New Roman" pitchFamily="18" charset="0"/>
              <a:cs typeface="Times New Roman" pitchFamily="18" charset="0"/>
            </a:endParaRPr>
          </a:p>
          <a:p>
            <a:pPr algn="ctr">
              <a:tabLst>
                <a:tab pos="3411538" algn="l"/>
              </a:tabLst>
            </a:pP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  с 20 ч. 22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марта </a:t>
            </a:r>
            <a:r>
              <a:rPr lang="ru-RU" sz="1200" b="1" dirty="0">
                <a:latin typeface="Times New Roman" pitchFamily="18" charset="0"/>
                <a:cs typeface="Times New Roman" pitchFamily="18" charset="0"/>
              </a:rPr>
              <a:t>по 08 ч. </a:t>
            </a:r>
            <a:r>
              <a:rPr lang="kk-KZ" sz="1200" b="1" dirty="0">
                <a:latin typeface="Times New Roman" pitchFamily="18" charset="0"/>
                <a:cs typeface="Times New Roman" pitchFamily="18" charset="0"/>
              </a:rPr>
              <a:t>23 марта </a:t>
            </a:r>
          </a:p>
          <a:p>
            <a:pPr algn="just">
              <a:tabLst>
                <a:tab pos="3411538" algn="l"/>
              </a:tabLst>
            </a:pP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Переменная облачность, без осадков. Гололед. Ветер северо-восточный с переходом на северо-западный 9-14 м/с. Температура воздуха </a:t>
            </a:r>
            <a:r>
              <a:rPr lang="ru-RU" sz="1200" dirty="0" smtClean="0">
                <a:latin typeface="Times New Roman" pitchFamily="18" charset="0"/>
                <a:cs typeface="Times New Roman" pitchFamily="18" charset="0"/>
              </a:rPr>
              <a:t>0-2 </a:t>
            </a:r>
            <a:r>
              <a:rPr lang="ru-RU" sz="1200" dirty="0">
                <a:latin typeface="Times New Roman" pitchFamily="18" charset="0"/>
                <a:cs typeface="Times New Roman" pitchFamily="18" charset="0"/>
              </a:rPr>
              <a:t>мороза. </a:t>
            </a:r>
            <a:endParaRPr lang="ru-RU" sz="1200" dirty="0">
              <a:latin typeface="Times New Roman" pitchFamily="18" charset="0"/>
              <a:cs typeface="Times New Roman" pitchFamily="18" charset="0"/>
            </a:endParaRPr>
          </a:p>
        </p:txBody>
      </p:sp>
      <p:sp>
        <p:nvSpPr>
          <p:cNvPr id="21" name="TextBox 13"/>
          <p:cNvSpPr txBox="1"/>
          <p:nvPr/>
        </p:nvSpPr>
        <p:spPr>
          <a:xfrm>
            <a:off x="4972843" y="2447945"/>
            <a:ext cx="4824412" cy="830997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just"/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Метеорологические условия будут способствовать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накопление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sz="1200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веществ в атмосфере города. </a:t>
            </a:r>
          </a:p>
          <a:p>
            <a:pPr algn="just"/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В целом по городу ожидается</a:t>
            </a:r>
            <a:r>
              <a:rPr lang="ru-RU" altLang="en-US" sz="1200" b="1" dirty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 </a:t>
            </a:r>
            <a:r>
              <a:rPr lang="ru-RU" altLang="en-US" sz="1200" b="1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sz="1200" dirty="0" smtClean="0">
                <a:solidFill>
                  <a:schemeClr val="tx1"/>
                </a:solidFill>
                <a:latin typeface="Times New Roman" pitchFamily="18" charset="0"/>
                <a:cs typeface="Times New Roman" pitchFamily="18" charset="0"/>
                <a:sym typeface="+mn-ea"/>
              </a:rPr>
              <a:t>уровень загрязнения воздуха.</a:t>
            </a:r>
            <a:endParaRPr lang="ru-RU" altLang="en-US" sz="1200" dirty="0">
              <a:solidFill>
                <a:schemeClr val="tx1"/>
              </a:solidFill>
              <a:latin typeface="Times New Roman" pitchFamily="18" charset="0"/>
              <a:cs typeface="Times New Roman" pitchFamily="18" charset="0"/>
              <a:sym typeface="+mn-ea"/>
            </a:endParaRPr>
          </a:p>
        </p:txBody>
      </p:sp>
      <p:graphicFrame>
        <p:nvGraphicFramePr>
          <p:cNvPr id="24" name="Таблица 23"/>
          <p:cNvGraphicFramePr/>
          <p:nvPr>
            <p:extLst>
              <p:ext uri="{D42A27DB-BD31-4B8C-83A1-F6EECF244321}">
                <p14:modId xmlns:p14="http://schemas.microsoft.com/office/powerpoint/2010/main" val="2077830903"/>
              </p:ext>
            </p:extLst>
          </p:nvPr>
        </p:nvGraphicFramePr>
        <p:xfrm>
          <a:off x="5034115" y="6527166"/>
          <a:ext cx="4727423" cy="332249"/>
        </p:xfrm>
        <a:graphic>
          <a:graphicData uri="http://schemas.openxmlformats.org/drawingml/2006/table">
            <a:tbl>
              <a:tblPr/>
              <a:tblGrid>
                <a:gridCol w="472742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</a:tblGrid>
              <a:tr h="225569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 согласно приказу «</a:t>
                      </a:r>
                      <a:r>
                        <a:rPr lang="ru-RU" sz="700" b="0" i="1" u="none" kern="1200" baseline="0" dirty="0"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ea typeface="+mn-ea"/>
                          <a:cs typeface="Times New Roman" pitchFamily="18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» от 02.08.2022</a:t>
                      </a:r>
                      <a:r>
                        <a:rPr lang="ru-RU" sz="700" i="1" baseline="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700" i="1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г №ҚР ДСМ-70</a:t>
                      </a:r>
                      <a:endParaRPr lang="ru-RU" altLang="en-US" sz="700" i="1" dirty="0">
                        <a:solidFill>
                          <a:srgbClr val="000000"/>
                        </a:solidFill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05265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just" eaLnBrk="1" hangingPunct="1">
                        <a:buNone/>
                      </a:pPr>
                      <a:endParaRPr lang="ru-RU" altLang="en-US" sz="700" i="1" dirty="0">
                        <a:solidFill>
                          <a:srgbClr val="000000"/>
                        </a:solidFill>
                        <a:latin typeface="Calibri" panose="020F0502020204030204" pitchFamily="34" charset="0"/>
                      </a:endParaRPr>
                    </a:p>
                  </a:txBody>
                  <a:tcPr marL="0" marR="0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14" name="Прямоугольник 21"/>
          <p:cNvSpPr/>
          <p:nvPr/>
        </p:nvSpPr>
        <p:spPr>
          <a:xfrm>
            <a:off x="5000619" y="3501008"/>
            <a:ext cx="4824412" cy="46166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/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Состояние атмосферного воздуха </a:t>
            </a:r>
            <a:r>
              <a:rPr lang="ru-RU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ru-RU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Балхаш</a:t>
            </a:r>
          </a:p>
          <a:p>
            <a:pPr algn="ctr"/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 на 21 </a:t>
            </a:r>
            <a:r>
              <a:rPr lang="kk-KZ" altLang="ru-RU" sz="1200" b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марта </a:t>
            </a:r>
            <a:r>
              <a:rPr lang="kk-KZ" altLang="ru-RU" sz="1200" b="1" dirty="0" smtClean="0">
                <a:latin typeface="Times New Roman" panose="02020603050405020304" pitchFamily="18" charset="0"/>
                <a:cs typeface="Times New Roman" panose="02020603050405020304" pitchFamily="18" charset="0"/>
              </a:rPr>
              <a:t>2026 </a:t>
            </a:r>
            <a:r>
              <a:rPr lang="ru-RU" altLang="ru-RU" sz="1200" b="1" dirty="0">
                <a:latin typeface="Times New Roman" pitchFamily="18" charset="0"/>
                <a:cs typeface="Times New Roman" pitchFamily="18" charset="0"/>
              </a:rPr>
              <a:t>года </a:t>
            </a:r>
          </a:p>
        </p:txBody>
      </p:sp>
      <p:sp>
        <p:nvSpPr>
          <p:cNvPr id="16" name="TextBox 13"/>
          <p:cNvSpPr txBox="1"/>
          <p:nvPr/>
        </p:nvSpPr>
        <p:spPr>
          <a:xfrm>
            <a:off x="5008611" y="3140443"/>
            <a:ext cx="4832351" cy="276999"/>
          </a:xfrm>
          <a:prstGeom prst="rect">
            <a:avLst/>
          </a:prstGeom>
          <a:noFill/>
          <a:ln>
            <a:noFill/>
          </a:ln>
        </p:spPr>
        <p:style>
          <a:lnRef idx="3">
            <a:schemeClr val="lt1"/>
          </a:lnRef>
          <a:fillRef idx="1">
            <a:schemeClr val="accent6"/>
          </a:fillRef>
          <a:effectRef idx="1">
            <a:schemeClr val="accent6"/>
          </a:effectRef>
          <a:fontRef idx="minor">
            <a:schemeClr val="lt1"/>
          </a:fontRef>
        </p:style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ru-RU" sz="1200" dirty="0">
                <a:solidFill>
                  <a:schemeClr val="tx1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Предупреждение 1, 2, 3 степени НМУ отсутствует</a:t>
            </a:r>
          </a:p>
        </p:txBody>
      </p:sp>
      <p:graphicFrame>
        <p:nvGraphicFramePr>
          <p:cNvPr id="15" name="Таблица 2">
            <a:extLst>
              <a:ext uri="{FF2B5EF4-FFF2-40B4-BE49-F238E27FC236}">
                <a16:creationId xmlns="" xmlns:a16="http://schemas.microsoft.com/office/drawing/2014/main" id="{94CC0974-E1E4-47F3-9A8B-49A879A3B96B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769903909"/>
              </p:ext>
            </p:extLst>
          </p:nvPr>
        </p:nvGraphicFramePr>
        <p:xfrm>
          <a:off x="5007139" y="3984917"/>
          <a:ext cx="4716137" cy="1475645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1779176">
                  <a:extLst>
                    <a:ext uri="{9D8B030D-6E8A-4147-A177-3AD203B41FA5}">
                      <a16:colId xmlns="" xmlns:a16="http://schemas.microsoft.com/office/drawing/2014/main" val="3583770891"/>
                    </a:ext>
                  </a:extLst>
                </a:gridCol>
                <a:gridCol w="1397857">
                  <a:extLst>
                    <a:ext uri="{9D8B030D-6E8A-4147-A177-3AD203B41FA5}">
                      <a16:colId xmlns="" xmlns:a16="http://schemas.microsoft.com/office/drawing/2014/main" val="1276116030"/>
                    </a:ext>
                  </a:extLst>
                </a:gridCol>
                <a:gridCol w="1539104">
                  <a:extLst>
                    <a:ext uri="{9D8B030D-6E8A-4147-A177-3AD203B41FA5}">
                      <a16:colId xmlns="" xmlns:a16="http://schemas.microsoft.com/office/drawing/2014/main" val="2096923049"/>
                    </a:ext>
                  </a:extLst>
                </a:gridCol>
              </a:tblGrid>
              <a:tr h="524203"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Загрязняющее вещество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kk-KZ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Фактическая</a:t>
                      </a:r>
                      <a:endParaRPr lang="en-US" sz="1000" dirty="0">
                        <a:solidFill>
                          <a:schemeClr val="tx1"/>
                        </a:solidFill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концентрация, мкг/м3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Кратность превышения</a:t>
                      </a:r>
                      <a:r>
                        <a:rPr lang="ru-RU" sz="1000" baseline="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1000" dirty="0">
                          <a:solidFill>
                            <a:schemeClr val="tx1"/>
                          </a:solidFill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ПДК</a:t>
                      </a:r>
                    </a:p>
                  </a:txBody>
                  <a:tcPr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3611334865"/>
                  </a:ext>
                </a:extLst>
              </a:tr>
              <a:tr h="263595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346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0.069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988232626"/>
                  </a:ext>
                </a:extLst>
              </a:tr>
              <a:tr h="216024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36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0.179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0.005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41613162"/>
                  </a:ext>
                </a:extLst>
              </a:tr>
              <a:tr h="223693">
                <a:tc>
                  <a:txBody>
                    <a:bodyPr/>
                    <a:lstStyle/>
                    <a:p>
                      <a:pPr algn="l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Аммиак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2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>
                          <a:solidFill>
                            <a:srgbClr val="000000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0.01</a:t>
                      </a:r>
                    </a:p>
                  </a:txBody>
                  <a:tcPr marL="9525" marR="9525" marT="9525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 w="12700" cmpd="sng">
                      <a:noFill/>
                      <a:prstDash val="solid"/>
                    </a:lnTlToBr>
                    <a:lnBlToTr w="12700" cmpd="sng">
                      <a:noFill/>
                      <a:prstDash val="solid"/>
                    </a:lnBlToTr>
                    <a:solidFill>
                      <a:schemeClr val="bg1"/>
                    </a:solidFill>
                  </a:tcPr>
                </a:tc>
              </a:tr>
            </a:tbl>
          </a:graphicData>
        </a:graphic>
      </p:graphicFrame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35738" y="97644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marL="0" marR="0" lvl="0" indent="0" algn="ctr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 typeface="Arial" panose="020B0604020202020204" pitchFamily="34" charset="0"/>
              <a:buNone/>
              <a:defRPr/>
            </a:pPr>
            <a:endParaRPr kumimoji="0" lang="ru-RU" altLang="en-US" sz="1800" b="0" i="0" u="none" strike="noStrike" kern="120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+mn-lt"/>
              <a:ea typeface="+mn-ea"/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8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Прямоугольник 26"/>
          <p:cNvSpPr/>
          <p:nvPr/>
        </p:nvSpPr>
        <p:spPr>
          <a:xfrm>
            <a:off x="128589" y="4595259"/>
            <a:ext cx="4819286" cy="1200329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just"/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В городе Балхаш наблюдения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за уровнем загрязнения атмосферного воздуха</a:t>
            </a:r>
            <a:r>
              <a:rPr lang="ru-RU" altLang="ru-RU" sz="1200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проводится на 4 постах </a:t>
            </a:r>
            <a:r>
              <a:rPr lang="ru-RU" alt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наблюдения: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1 – микрорайон 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«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Сабитовой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» (район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сш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. № 16);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2 - улица Ленина, южнее дома №10.</a:t>
            </a:r>
            <a:endParaRPr lang="ru-RU" altLang="ru-RU" sz="1200" dirty="0">
              <a:latin typeface="Times New Roman" panose="02020603050405020304" pitchFamily="18" charset="0"/>
              <a:ea typeface="Times New Roman" panose="02020603050405020304" pitchFamily="18" charset="0"/>
              <a:cs typeface="Times New Roman" panose="02020603050405020304" pitchFamily="18" charset="0"/>
            </a:endParaRP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3 – ул. </a:t>
            </a:r>
            <a:r>
              <a:rPr lang="ru-RU" sz="1200" dirty="0" err="1">
                <a:latin typeface="Times New Roman" panose="02020603050405020304" pitchFamily="18" charset="0"/>
                <a:cs typeface="Times New Roman" panose="02020603050405020304" pitchFamily="18" charset="0"/>
              </a:rPr>
              <a:t>Томпиева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, севернее дома №4;</a:t>
            </a:r>
          </a:p>
          <a:p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пост № 4 – ул. Сейфуллина (больничный городок, район СЭС)</a:t>
            </a:r>
            <a:r>
              <a:rPr lang="kk-KZ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23" name="Прямоугольник 13"/>
          <p:cNvSpPr/>
          <p:nvPr/>
        </p:nvSpPr>
        <p:spPr>
          <a:xfrm>
            <a:off x="4937125" y="53764"/>
            <a:ext cx="4851126" cy="461963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algn="ctr" eaLnBrk="0" hangingPunct="0"/>
            <a:r>
              <a: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 sz="1200" dirty="0"/>
          </a:p>
        </p:txBody>
      </p:sp>
      <p:grpSp>
        <p:nvGrpSpPr>
          <p:cNvPr id="25" name="Группа 24"/>
          <p:cNvGrpSpPr/>
          <p:nvPr/>
        </p:nvGrpSpPr>
        <p:grpSpPr>
          <a:xfrm>
            <a:off x="5223523" y="4274698"/>
            <a:ext cx="4291013" cy="1913221"/>
            <a:chOff x="531522" y="3799939"/>
            <a:chExt cx="4291013" cy="2098406"/>
          </a:xfrm>
        </p:grpSpPr>
        <p:graphicFrame>
          <p:nvGraphicFramePr>
            <p:cNvPr id="26" name="Таблица 25"/>
            <p:cNvGraphicFramePr/>
            <p:nvPr>
              <p:extLst>
                <p:ext uri="{D42A27DB-BD31-4B8C-83A1-F6EECF244321}">
                  <p14:modId xmlns:p14="http://schemas.microsoft.com/office/powerpoint/2010/main" val="4116802539"/>
                </p:ext>
              </p:extLst>
            </p:nvPr>
          </p:nvGraphicFramePr>
          <p:xfrm>
            <a:off x="531522" y="5029036"/>
            <a:ext cx="4035777" cy="869309"/>
          </p:xfrm>
          <a:graphic>
            <a:graphicData uri="http://schemas.openxmlformats.org/drawingml/2006/table">
              <a:tbl>
                <a:tblPr/>
                <a:tblGrid>
                  <a:gridCol w="2017889">
                    <a:extLst>
                      <a:ext uri="{9D8B030D-6E8A-4147-A177-3AD203B41FA5}">
                        <a16:colId xmlns="" xmlns:a16="http://schemas.microsoft.com/office/drawing/2014/main" val="20000"/>
                      </a:ext>
                    </a:extLst>
                  </a:gridCol>
                  <a:gridCol w="2017888">
                    <a:extLst>
                      <a:ext uri="{9D8B030D-6E8A-4147-A177-3AD203B41FA5}">
                        <a16:colId xmlns="" xmlns:a16="http://schemas.microsoft.com/office/drawing/2014/main" val="20001"/>
                      </a:ext>
                    </a:extLst>
                  </a:gridCol>
                </a:tblGrid>
                <a:tr h="336550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endParaRPr lang="kk-KZ"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sz="800" dirty="0" err="1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Пресс-служба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212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56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55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en-US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06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karcgmlab@mail.ru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0"/>
                    </a:ext>
                  </a:extLst>
                </a:tr>
                <a:tr h="334963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Отдел метео</a:t>
                        </a:r>
                        <a:r>
                          <a:rPr lang="ru-RU" sz="800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(7212) 41-30-65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 </a:t>
                        </a:r>
                        <a:r>
                          <a:rPr lang="en-US" altLang="x-none" sz="800" b="1" u="none" dirty="0">
                            <a:solidFill>
                              <a:srgbClr val="0000FF"/>
                            </a:solidFill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omp_krg@meteo.kz</a:t>
                        </a:r>
                        <a:endParaRPr lang="en-US" altLang="x-none" sz="800" u="none" dirty="0">
                          <a:solidFill>
                            <a:srgbClr val="0000FF"/>
                          </a:solidFill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=""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27" name="Прямоугольник 8"/>
            <p:cNvSpPr/>
            <p:nvPr/>
          </p:nvSpPr>
          <p:spPr>
            <a:xfrm>
              <a:off x="615248" y="4161401"/>
              <a:ext cx="1970412" cy="877674"/>
            </a:xfrm>
            <a:prstGeom prst="rect">
              <a:avLst/>
            </a:prstGeom>
            <a:noFill/>
            <a:ln w="9525">
              <a:noFill/>
            </a:ln>
          </p:spPr>
          <p:txBody>
            <a:bodyPr wrap="none" anchor="ctr">
              <a:spAutoFit/>
            </a:bodyPr>
            <a:lstStyle/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kk-KZ" altLang="ru-RU" sz="12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endParaRPr lang="ru-RU" alt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pPr algn="ctr"/>
              <a:r>
                <a:rPr lang="ru-RU" altLang="ru-RU" sz="1000" i="1" dirty="0">
                  <a:latin typeface="Times New Roman" panose="02020603050405020304" pitchFamily="18" charset="0"/>
                  <a:cs typeface="Times New Roman" panose="02020603050405020304" pitchFamily="18" charset="0"/>
                </a:rPr>
                <a:t>г. Караганда, ул. Алиханова 11а.</a:t>
              </a:r>
            </a:p>
          </p:txBody>
        </p:sp>
        <p:sp>
          <p:nvSpPr>
            <p:cNvPr id="28" name="Прямоугольник 20"/>
            <p:cNvSpPr/>
            <p:nvPr/>
          </p:nvSpPr>
          <p:spPr>
            <a:xfrm>
              <a:off x="531522" y="3799939"/>
              <a:ext cx="4291013" cy="830262"/>
            </a:xfrm>
            <a:prstGeom prst="rect">
              <a:avLst/>
            </a:prstGeom>
            <a:noFill/>
            <a:ln w="9525">
              <a:noFill/>
            </a:ln>
          </p:spPr>
          <p:txBody>
            <a:bodyPr>
              <a:spAutoFit/>
            </a:bodyPr>
            <a:lstStyle/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endParaRPr>
            </a:p>
            <a:p>
              <a:r>
                <a:rPr lang="ru-RU" altLang="ru-RU" sz="1200" b="1" i="1" dirty="0">
                  <a:solidFill>
                    <a:srgbClr val="000000"/>
                  </a:solidFill>
                  <a:latin typeface="Times New Roman" panose="02020603050405020304" pitchFamily="18" charset="0"/>
                  <a:cs typeface="Times New Roman" panose="02020603050405020304" pitchFamily="18" charset="0"/>
                </a:rPr>
                <a:t>Контакты:</a:t>
              </a:r>
              <a:endParaRPr lang="ru-RU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ea typeface="Times New Roman" panose="02020603050405020304" pitchFamily="18" charset="0"/>
              </a:endParaRPr>
            </a:p>
          </p:txBody>
        </p:sp>
      </p:grpSp>
      <p:sp>
        <p:nvSpPr>
          <p:cNvPr id="29" name="Прямоугольник 11"/>
          <p:cNvSpPr/>
          <p:nvPr/>
        </p:nvSpPr>
        <p:spPr>
          <a:xfrm>
            <a:off x="5017538" y="6446902"/>
            <a:ext cx="4781550" cy="254000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en-US" sz="1000" b="1" i="1" dirty="0">
                <a:solidFill>
                  <a:srgbClr val="17375E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При использовании информации ссылка на РГП «Казгидромет» обязательна </a:t>
            </a:r>
            <a:endParaRPr lang="ru-RU" altLang="en-US" sz="1000" b="1" i="1" dirty="0">
              <a:solidFill>
                <a:srgbClr val="17375E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sp>
        <p:nvSpPr>
          <p:cNvPr id="18" name="Прямоугольник 17"/>
          <p:cNvSpPr/>
          <p:nvPr/>
        </p:nvSpPr>
        <p:spPr>
          <a:xfrm>
            <a:off x="4947875" y="1321173"/>
            <a:ext cx="4813661" cy="830997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>
            <a:defPPr>
              <a:defRPr lang="ru-RU"/>
            </a:defPPr>
            <a:lvl1pPr marL="0" lvl="0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1pPr>
            <a:lvl2pPr marL="457200" lvl="1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2pPr>
            <a:lvl3pPr marL="914400" lvl="2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3pPr>
            <a:lvl4pPr marL="1371600" lvl="3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4pPr>
            <a:lvl5pPr marL="1828800" lvl="4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5pPr>
            <a:lvl6pPr marL="2286000" lvl="5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6pPr>
            <a:lvl7pPr marL="2743200" lvl="6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7pPr>
            <a:lvl8pPr marL="3200400" lvl="7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8pPr>
            <a:lvl9pPr marL="3657600" lvl="8" indent="0" algn="l" defTabSz="914400" rtl="0" eaLnBrk="1" fontAlgn="base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b="0" i="0" u="none" kern="1200" baseline="0">
                <a:solidFill>
                  <a:schemeClr val="tx1"/>
                </a:solidFill>
                <a:latin typeface="Calibri" panose="020F0502020204030204" pitchFamily="34" charset="0"/>
                <a:ea typeface="+mn-ea"/>
                <a:cs typeface="+mn-cs"/>
              </a:defRPr>
            </a:lvl9pPr>
          </a:lstStyle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r>
              <a:rPr lang="ru-RU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Г</a:t>
            </a:r>
            <a:r>
              <a:rPr lang="kk-KZ" alt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sp>
        <p:nvSpPr>
          <p:cNvPr id="19" name="Прямоугольник 1"/>
          <p:cNvSpPr/>
          <p:nvPr/>
        </p:nvSpPr>
        <p:spPr>
          <a:xfrm>
            <a:off x="5147618" y="6204970"/>
            <a:ext cx="4521389" cy="307777"/>
          </a:xfrm>
          <a:prstGeom prst="rect">
            <a:avLst/>
          </a:prstGeom>
          <a:solidFill>
            <a:schemeClr val="bg1"/>
          </a:solidFill>
          <a:ln w="9525">
            <a:noFill/>
          </a:ln>
        </p:spPr>
        <p:txBody>
          <a:bodyPr wrap="square">
            <a:spAutoFit/>
          </a:bodyPr>
          <a:lstStyle/>
          <a:p>
            <a:pPr eaLnBrk="0" hangingPunct="0"/>
            <a:r>
              <a:rPr lang="ru-RU" altLang="ru-RU" sz="1400" b="1" i="1" dirty="0" smtClean="0">
                <a:solidFill>
                  <a:srgbClr val="000000"/>
                </a:solidFill>
                <a:latin typeface="Calibri" panose="020F0502020204030204" pitchFamily="34" charset="0"/>
              </a:rPr>
              <a:t>  </a:t>
            </a:r>
            <a:r>
              <a:rPr lang="en-US" altLang="ru-RU" sz="1200" b="1" i="1" dirty="0" err="1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Составил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(а)</a:t>
            </a:r>
            <a:r>
              <a:rPr lang="en-US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: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altLang="ru-RU" sz="1200" b="1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Рахметова </a:t>
            </a:r>
            <a:r>
              <a:rPr lang="kk-KZ" altLang="ru-RU" sz="1200" b="1" i="1" dirty="0" smtClean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Ж.А./Кириллова И.Н.</a:t>
            </a:r>
            <a:endParaRPr lang="ru-RU" sz="1200" b="1" i="1" dirty="0">
              <a:solidFill>
                <a:srgbClr val="000000"/>
              </a:solidFill>
              <a:latin typeface="Times New Roman" panose="02020603050405020304" pitchFamily="18" charset="0"/>
              <a:ea typeface="Times New Roman" panose="02020603050405020304" pitchFamily="18" charset="0"/>
            </a:endParaRPr>
          </a:p>
        </p:txBody>
      </p:sp>
      <p:graphicFrame>
        <p:nvGraphicFramePr>
          <p:cNvPr id="20" name="Таблица 19"/>
          <p:cNvGraphicFramePr/>
          <p:nvPr>
            <p:extLst>
              <p:ext uri="{D42A27DB-BD31-4B8C-83A1-F6EECF244321}">
                <p14:modId xmlns:p14="http://schemas.microsoft.com/office/powerpoint/2010/main" val="3962179663"/>
              </p:ext>
            </p:extLst>
          </p:nvPr>
        </p:nvGraphicFramePr>
        <p:xfrm>
          <a:off x="5030267" y="487504"/>
          <a:ext cx="4651469" cy="838785"/>
        </p:xfrm>
        <a:graphic>
          <a:graphicData uri="http://schemas.openxmlformats.org/drawingml/2006/table">
            <a:tbl>
              <a:tblPr/>
              <a:tblGrid>
                <a:gridCol w="1087590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56387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18651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11035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0,15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93851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0,15 ≤ 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11545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0,35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132063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0,35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4" name="Прямоугольник 23"/>
          <p:cNvSpPr/>
          <p:nvPr/>
        </p:nvSpPr>
        <p:spPr>
          <a:xfrm>
            <a:off x="4952106" y="2060277"/>
            <a:ext cx="4819717" cy="276999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pPr algn="ctr" eaLnBrk="0" hangingPunct="0"/>
            <a:r>
              <a:rPr lang="ru-RU" sz="12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Условия предоставления предупреждений о НМУ различной степени </a:t>
            </a:r>
            <a:r>
              <a:rPr lang="ru-RU" sz="1200" dirty="0">
                <a:latin typeface="Times New Roman" panose="02020603050405020304" pitchFamily="18" charset="0"/>
                <a:cs typeface="Times New Roman" panose="02020603050405020304" pitchFamily="18" charset="0"/>
              </a:rPr>
              <a:t> </a:t>
            </a:r>
            <a:endParaRPr lang="ru-RU" altLang="ru-RU" sz="1200" dirty="0"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  <p:graphicFrame>
        <p:nvGraphicFramePr>
          <p:cNvPr id="30" name="Таблица 29"/>
          <p:cNvGraphicFramePr/>
          <p:nvPr>
            <p:extLst>
              <p:ext uri="{D42A27DB-BD31-4B8C-83A1-F6EECF244321}">
                <p14:modId xmlns:p14="http://schemas.microsoft.com/office/powerpoint/2010/main" val="1097003418"/>
              </p:ext>
            </p:extLst>
          </p:nvPr>
        </p:nvGraphicFramePr>
        <p:xfrm>
          <a:off x="5017189" y="2316457"/>
          <a:ext cx="4680158" cy="2225518"/>
        </p:xfrm>
        <a:graphic>
          <a:graphicData uri="http://schemas.openxmlformats.org/drawingml/2006/table">
            <a:tbl>
              <a:tblPr/>
              <a:tblGrid>
                <a:gridCol w="861646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818512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TextBox 20"/>
          <p:cNvSpPr txBox="1"/>
          <p:nvPr/>
        </p:nvSpPr>
        <p:spPr>
          <a:xfrm>
            <a:off x="4960949" y="4532235"/>
            <a:ext cx="480851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 fontAlgn="b">
              <a:defRPr/>
            </a:pPr>
            <a:r>
              <a:rPr lang="ru-RU" sz="700" i="1" dirty="0">
                <a:latin typeface="Times New Roman" panose="02020603050405020304" pitchFamily="18" charset="0"/>
                <a:cs typeface="Times New Roman" panose="02020603050405020304" pitchFamily="18" charset="0"/>
              </a:rPr>
              <a:t>* </a:t>
            </a:r>
            <a:r>
              <a:rPr lang="ru-RU" sz="800" i="1" dirty="0">
                <a:solidFill>
                  <a:srgbClr val="000000"/>
                </a:solidFill>
                <a:latin typeface="Times New Roman" panose="02020603050405020304" pitchFamily="18" charset="0"/>
                <a:cs typeface="Times New Roman" panose="02020603050405020304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 dirty="0">
              <a:solidFill>
                <a:srgbClr val="000000"/>
              </a:solidFill>
              <a:latin typeface="Times New Roman" panose="02020603050405020304" pitchFamily="18" charset="0"/>
              <a:cs typeface="Times New Roman" panose="02020603050405020304" pitchFamily="18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4028445"/>
      </p:ext>
    </p:extLst>
  </p:cSld>
  <p:clrMapOvr>
    <a:masterClrMapping/>
  </p:clrMapOvr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27940</TotalTime>
  <Words>596</Words>
  <Application>Microsoft Office PowerPoint</Application>
  <PresentationFormat>Лист A4 (210x297 мм)</PresentationFormat>
  <Paragraphs>91</Paragraphs>
  <Slides>2</Slides>
  <Notes>1</Notes>
  <HiddenSlides>0</HiddenSlides>
  <MMClips>0</MMClips>
  <ScaleCrop>false</ScaleCrop>
  <HeadingPairs>
    <vt:vector size="4" baseType="variant"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3" baseType="lpstr"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baron</cp:lastModifiedBy>
  <cp:revision>5208</cp:revision>
  <cp:lastPrinted>2021-07-01T03:56:27Z</cp:lastPrinted>
  <dcterms:created xsi:type="dcterms:W3CDTF">2018-03-27T06:03:00Z</dcterms:created>
  <dcterms:modified xsi:type="dcterms:W3CDTF">2026-03-21T07:26:41Z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