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"/>
  </p:notesMasterIdLst>
  <p:sldIdLst>
    <p:sldId id="261" r:id="rId2"/>
    <p:sldId id="265" r:id="rId3"/>
  </p:sldIdLst>
  <p:sldSz cx="9906000" cy="6858000" type="A4"/>
  <p:notesSz cx="6858000" cy="9947275"/>
  <p:defaultTextStyle>
    <a:defPPr>
      <a:defRPr lang="ru-RU"/>
    </a:defPPr>
    <a:lvl1pPr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1pPr>
    <a:lvl2pPr marL="4572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2pPr>
    <a:lvl3pPr marL="9144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3pPr>
    <a:lvl4pPr marL="13716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4pPr>
    <a:lvl5pPr marL="1828800" algn="l" rtl="0" fontAlgn="base">
      <a:spcBef>
        <a:spcPct val="0"/>
      </a:spcBef>
      <a:spcAft>
        <a:spcPct val="0"/>
      </a:spcAft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5pPr>
    <a:lvl6pPr marL="22860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6pPr>
    <a:lvl7pPr marL="27432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7pPr>
    <a:lvl8pPr marL="32004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8pPr>
    <a:lvl9pPr marL="3657600" algn="l" defTabSz="914400" rtl="0" eaLnBrk="1" latinLnBrk="0" hangingPunct="1">
      <a:defRPr sz="1200" kern="1200">
        <a:solidFill>
          <a:srgbClr val="FF0000"/>
        </a:solidFill>
        <a:latin typeface="Times New Roman" pitchFamily="18" charset="0"/>
        <a:ea typeface="+mn-ea"/>
        <a:cs typeface="Arial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59">
          <p15:clr>
            <a:srgbClr val="A4A3A4"/>
          </p15:clr>
        </p15:guide>
        <p15:guide id="2" pos="3102">
          <p15:clr>
            <a:srgbClr val="A4A3A4"/>
          </p15:clr>
        </p15:guide>
      </p15:sld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0" name="Scanex-ip2" initials="" lastIdx="0" clrIdx="0"/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0000"/>
    <a:srgbClr val="FFFF99"/>
    <a:srgbClr val="99CC00"/>
    <a:srgbClr val="669900"/>
    <a:srgbClr val="FFFFFF"/>
    <a:srgbClr val="FFFF00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snapVertSplitter="1" vertBarState="minimized" horzBarState="maximized">
    <p:restoredLeft sz="15622" autoAdjust="0"/>
    <p:restoredTop sz="99341" autoAdjust="0"/>
  </p:normalViewPr>
  <p:slideViewPr>
    <p:cSldViewPr>
      <p:cViewPr varScale="1">
        <p:scale>
          <a:sx n="115" d="100"/>
          <a:sy n="115" d="100"/>
        </p:scale>
        <p:origin x="1932" y="108"/>
      </p:cViewPr>
      <p:guideLst>
        <p:guide orient="horz" pos="2159"/>
        <p:guide pos="3102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commentAuthors" Target="commentAuthors.xml"/><Relationship Id="rId4" Type="http://schemas.openxmlformats.org/officeDocument/2006/relationships/notesMaster" Target="notesMasters/notesMaster1.xml"/><Relationship Id="rId9" Type="http://schemas.openxmlformats.org/officeDocument/2006/relationships/tableStyles" Target="tableStyle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Дата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500063"/>
          </a:xfrm>
          <a:prstGeom prst="rect">
            <a:avLst/>
          </a:prstGeom>
        </p:spPr>
        <p:txBody>
          <a:bodyPr vert="horz" wrap="square" lIns="94225" tIns="47113" rIns="94225" bIns="47113" numCol="1" anchor="t" anchorCtr="0" compatLnSpc="1"/>
          <a:lstStyle>
            <a:lvl1pPr algn="r"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13316" name="Образ слайда 3"/>
          <p:cNvSpPr>
            <a:spLocks noGrp="1" noRot="1" noChangeAspect="1"/>
          </p:cNvSpPr>
          <p:nvPr>
            <p:ph type="sldImg"/>
          </p:nvPr>
        </p:nvSpPr>
        <p:spPr bwMode="auto">
          <a:xfrm>
            <a:off x="1006475" y="1243013"/>
            <a:ext cx="4845050" cy="3355975"/>
          </a:xfrm>
          <a:prstGeom prst="rect">
            <a:avLst/>
          </a:prstGeom>
          <a:noFill/>
          <a:ln w="12700">
            <a:solidFill>
              <a:srgbClr val="000000"/>
            </a:solidFill>
            <a:round/>
            <a:headEnd/>
            <a:tailEnd/>
          </a:ln>
        </p:spPr>
      </p:sp>
      <p:sp>
        <p:nvSpPr>
          <p:cNvPr id="2053" name="Заметки 4"/>
          <p:cNvSpPr>
            <a:spLocks noGrp="1" noChangeArrowheads="1"/>
          </p:cNvSpPr>
          <p:nvPr>
            <p:ph type="body" sz="quarter" idx="4294967295"/>
          </p:nvPr>
        </p:nvSpPr>
        <p:spPr bwMode="auto">
          <a:xfrm>
            <a:off x="685800" y="4786313"/>
            <a:ext cx="5486400" cy="3917950"/>
          </a:xfrm>
          <a:prstGeom prst="rect">
            <a:avLst/>
          </a:prstGeom>
          <a:noFill/>
          <a:ln w="9525">
            <a:noFill/>
            <a:miter lim="800000"/>
          </a:ln>
        </p:spPr>
        <p:txBody>
          <a:bodyPr vert="horz" wrap="square" lIns="94225" tIns="47113" rIns="94225" bIns="47113" numCol="1" anchor="t" anchorCtr="0" compatLnSpc="1"/>
          <a:lstStyle/>
          <a:p>
            <a:pPr lvl="0"/>
            <a:r>
              <a:rPr lang="ru-RU" altLang="en-US" noProof="0" dirty="0"/>
              <a:t>Образец текста</a:t>
            </a:r>
          </a:p>
          <a:p>
            <a:pPr lvl="1"/>
            <a:r>
              <a:rPr lang="ru-RU" altLang="en-US" noProof="0" dirty="0"/>
              <a:t>Второй уровень</a:t>
            </a:r>
          </a:p>
          <a:p>
            <a:pPr lvl="2"/>
            <a:r>
              <a:rPr lang="ru-RU" altLang="en-US" noProof="0" dirty="0"/>
              <a:t>Третий уровень</a:t>
            </a:r>
          </a:p>
          <a:p>
            <a:pPr lvl="3"/>
            <a:r>
              <a:rPr lang="ru-RU" altLang="en-US" noProof="0" dirty="0"/>
              <a:t>Четвертый уровень</a:t>
            </a:r>
          </a:p>
          <a:p>
            <a:pPr lvl="4"/>
            <a:r>
              <a:rPr lang="ru-RU" altLang="en-US" noProof="0" dirty="0"/>
              <a:t>Пятый уровень</a:t>
            </a:r>
          </a:p>
        </p:txBody>
      </p:sp>
      <p:sp>
        <p:nvSpPr>
          <p:cNvPr id="6" name="Нижний колонтитул 5"/>
          <p:cNvSpPr>
            <a:spLocks noGrp="1"/>
          </p:cNvSpPr>
          <p:nvPr>
            <p:ph type="ftr" sz="quarter" idx="4"/>
          </p:nvPr>
        </p:nvSpPr>
        <p:spPr>
          <a:xfrm>
            <a:off x="0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defTabSz="942247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6"/>
          <p:cNvSpPr>
            <a:spLocks noGrp="1"/>
          </p:cNvSpPr>
          <p:nvPr>
            <p:ph type="sldNum" sz="quarter" idx="5"/>
          </p:nvPr>
        </p:nvSpPr>
        <p:spPr>
          <a:xfrm>
            <a:off x="3884613" y="9447213"/>
            <a:ext cx="2971800" cy="500062"/>
          </a:xfrm>
          <a:prstGeom prst="rect">
            <a:avLst/>
          </a:prstGeom>
        </p:spPr>
        <p:txBody>
          <a:bodyPr vert="horz" wrap="square" lIns="94225" tIns="47113" rIns="94225" bIns="47113" numCol="1" anchor="b" anchorCtr="0" compatLnSpc="1"/>
          <a:lstStyle>
            <a:lvl1pPr algn="r">
              <a:buFont typeface="Arial" panose="020B0604020202020204" pitchFamily="34" charset="0"/>
              <a:buNone/>
              <a:defRPr sz="1300">
                <a:solidFill>
                  <a:schemeClr val="tx1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0577FA50-435F-4AB9-BB4D-4FF3AE398675}" type="slidenum">
              <a:rPr lang="ru-RU" altLang="en-US"/>
              <a:pPr>
                <a:defRPr/>
              </a:pPr>
              <a:t>‹#›</a:t>
            </a:fld>
            <a:endParaRPr lang="ru-RU" altLang="en-US"/>
          </a:p>
        </p:txBody>
      </p:sp>
    </p:spTree>
    <p:extLst>
      <p:ext uri="{BB962C8B-B14F-4D97-AF65-F5344CB8AC3E}">
        <p14:creationId xmlns:p14="http://schemas.microsoft.com/office/powerpoint/2010/main" val="2648506318"/>
      </p:ext>
    </p:extLst>
  </p:cSld>
  <p:clrMap bg1="lt1" tx1="dk1" bg2="lt2" tx2="dk2" accent1="accent1" accent2="accent2" accent3="accent3" accent4="accent4" accent5="accent5" accent6="accent6" hlink="hlink" folHlink="folHlink"/>
  <p:hf sldNum="0" hdr="0" ftr="0" dt="0"/>
  <p:notesStyle>
    <a:lvl1pPr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69900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41388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412875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84363" algn="l" defTabSz="941388" rtl="0" eaLnBrk="0" fontAlgn="base" hangingPunct="0">
      <a:spcBef>
        <a:spcPct val="0"/>
      </a:spcBef>
      <a:spcAft>
        <a:spcPct val="0"/>
      </a:spcAft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ctrTitle"/>
          </p:nvPr>
        </p:nvSpPr>
        <p:spPr>
          <a:xfrm>
            <a:off x="742950" y="2130426"/>
            <a:ext cx="8420100" cy="1470025"/>
          </a:xfrm>
        </p:spPr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Подзаголовок 2"/>
          <p:cNvSpPr>
            <a:spLocks noGrp="1"/>
          </p:cNvSpPr>
          <p:nvPr>
            <p:ph type="subTitle" idx="1"/>
          </p:nvPr>
        </p:nvSpPr>
        <p:spPr>
          <a:xfrm>
            <a:off x="1485900" y="3886200"/>
            <a:ext cx="69342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ru-RU" noProof="1"/>
              <a:t>Образец подзаголовка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DE616CD-D091-4286-8A87-DC616743BE8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A31EEE9A-752A-470D-859D-A06669E5FC61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тикальный заголовок 1"/>
          <p:cNvSpPr>
            <a:spLocks noGrp="1"/>
          </p:cNvSpPr>
          <p:nvPr>
            <p:ph type="title" orient="vert"/>
          </p:nvPr>
        </p:nvSpPr>
        <p:spPr>
          <a:xfrm>
            <a:off x="7780337" y="274639"/>
            <a:ext cx="2414588" cy="5851525"/>
          </a:xfrm>
        </p:spPr>
        <p:txBody>
          <a:bodyPr vert="eaVert"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Вертикальный текст 2"/>
          <p:cNvSpPr>
            <a:spLocks noGrp="1"/>
          </p:cNvSpPr>
          <p:nvPr>
            <p:ph type="body" orient="vert" idx="1"/>
          </p:nvPr>
        </p:nvSpPr>
        <p:spPr>
          <a:xfrm>
            <a:off x="536575" y="274639"/>
            <a:ext cx="7078663" cy="5851525"/>
          </a:xfrm>
        </p:spPr>
        <p:txBody>
          <a:bodyPr vert="eaVert"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CAE2F81-D9E5-4F4D-9621-704A72204435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DA7DFCD2-1020-4A5E-A157-D054CCBC93FD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Заголовок раздел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782506" y="4406901"/>
            <a:ext cx="84201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782506" y="2906713"/>
            <a:ext cx="84201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0996AB7-E21D-428E-9CCE-1C7BFE170C80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sz="half" idx="1"/>
          </p:nvPr>
        </p:nvSpPr>
        <p:spPr>
          <a:xfrm>
            <a:off x="536575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5448300" y="1600201"/>
            <a:ext cx="4746625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F8B91EB5-A75F-49AD-AB01-3B921DCEA49C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4638"/>
            <a:ext cx="8915400" cy="1143000"/>
          </a:xfrm>
        </p:spPr>
        <p:txBody>
          <a:bodyPr/>
          <a:lstStyle>
            <a:lvl1pPr>
              <a:defRPr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Текст 2"/>
          <p:cNvSpPr>
            <a:spLocks noGrp="1"/>
          </p:cNvSpPr>
          <p:nvPr>
            <p:ph type="body" idx="1"/>
          </p:nvPr>
        </p:nvSpPr>
        <p:spPr>
          <a:xfrm>
            <a:off x="495300" y="1535113"/>
            <a:ext cx="437687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4" name="Объект 3"/>
          <p:cNvSpPr>
            <a:spLocks noGrp="1"/>
          </p:cNvSpPr>
          <p:nvPr>
            <p:ph sz="half" idx="2"/>
          </p:nvPr>
        </p:nvSpPr>
        <p:spPr>
          <a:xfrm>
            <a:off x="495300" y="2174875"/>
            <a:ext cx="437687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5" name="Текст 4"/>
          <p:cNvSpPr>
            <a:spLocks noGrp="1"/>
          </p:cNvSpPr>
          <p:nvPr>
            <p:ph type="body" sz="quarter" idx="3"/>
          </p:nvPr>
        </p:nvSpPr>
        <p:spPr>
          <a:xfrm>
            <a:off x="5032111" y="1535113"/>
            <a:ext cx="4378590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6" name="Объект 5"/>
          <p:cNvSpPr>
            <a:spLocks noGrp="1"/>
          </p:cNvSpPr>
          <p:nvPr>
            <p:ph sz="quarter" idx="4"/>
          </p:nvPr>
        </p:nvSpPr>
        <p:spPr>
          <a:xfrm>
            <a:off x="5032111" y="2174875"/>
            <a:ext cx="4378590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7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8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9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50F135B-3848-4265-AE23-DBCBAF09614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noProof="1"/>
              <a:t>Образец заголовка</a:t>
            </a:r>
          </a:p>
        </p:txBody>
      </p:sp>
      <p:sp>
        <p:nvSpPr>
          <p:cNvPr id="3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599DAEB0-FD5C-450D-9625-11C2C7C704F3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3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4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6B7B6836-85E9-4A0E-B395-CC2BAABD6A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495300" y="273050"/>
            <a:ext cx="3259006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Объект 2"/>
          <p:cNvSpPr>
            <a:spLocks noGrp="1"/>
          </p:cNvSpPr>
          <p:nvPr>
            <p:ph idx="1"/>
          </p:nvPr>
        </p:nvSpPr>
        <p:spPr>
          <a:xfrm>
            <a:off x="3872971" y="273051"/>
            <a:ext cx="5537729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ru-RU" noProof="1"/>
              <a:t>Образец текста</a:t>
            </a:r>
          </a:p>
          <a:p>
            <a:pPr lvl="1"/>
            <a:r>
              <a:rPr lang="ru-RU" noProof="1"/>
              <a:t>Второй уровень</a:t>
            </a:r>
          </a:p>
          <a:p>
            <a:pPr lvl="2"/>
            <a:r>
              <a:rPr lang="ru-RU" noProof="1"/>
              <a:t>Третий уровень</a:t>
            </a:r>
          </a:p>
          <a:p>
            <a:pPr lvl="3"/>
            <a:r>
              <a:rPr lang="ru-RU" noProof="1"/>
              <a:t>Четвертый уровень</a:t>
            </a:r>
          </a:p>
          <a:p>
            <a:pPr lvl="4"/>
            <a:r>
              <a:rPr lang="ru-RU" noProof="1"/>
              <a:t>Пятый уровень</a:t>
            </a:r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495300" y="1435101"/>
            <a:ext cx="3259006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1C808528-EF78-453A-A021-CD2530C22D0B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Заголовок 1"/>
          <p:cNvSpPr>
            <a:spLocks noGrp="1"/>
          </p:cNvSpPr>
          <p:nvPr>
            <p:ph type="title"/>
          </p:nvPr>
        </p:nvSpPr>
        <p:spPr>
          <a:xfrm>
            <a:off x="1941645" y="4800600"/>
            <a:ext cx="59436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ru-RU" noProof="1"/>
              <a:t>Образец заголовка</a:t>
            </a:r>
          </a:p>
        </p:txBody>
      </p:sp>
      <p:sp>
        <p:nvSpPr>
          <p:cNvPr id="3" name="Рисунок 2"/>
          <p:cNvSpPr>
            <a:spLocks noGrp="1"/>
          </p:cNvSpPr>
          <p:nvPr>
            <p:ph type="pic" idx="1"/>
          </p:nvPr>
        </p:nvSpPr>
        <p:spPr>
          <a:xfrm>
            <a:off x="1941645" y="612775"/>
            <a:ext cx="5943600" cy="4114800"/>
          </a:xfrm>
        </p:spPr>
        <p:txBody>
          <a:bodyPr rtlCol="0">
            <a:normAutofit/>
          </a:bodyPr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pPr lvl="0"/>
            <a:endParaRPr lang="ru-RU" noProof="0"/>
          </a:p>
        </p:txBody>
      </p:sp>
      <p:sp>
        <p:nvSpPr>
          <p:cNvPr id="4" name="Текст 3"/>
          <p:cNvSpPr>
            <a:spLocks noGrp="1"/>
          </p:cNvSpPr>
          <p:nvPr>
            <p:ph type="body" sz="half" idx="2"/>
          </p:nvPr>
        </p:nvSpPr>
        <p:spPr>
          <a:xfrm>
            <a:off x="1941645" y="5367338"/>
            <a:ext cx="59436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ru-RU" noProof="1"/>
              <a:t>Образец текста</a:t>
            </a:r>
          </a:p>
        </p:txBody>
      </p:sp>
      <p:sp>
        <p:nvSpPr>
          <p:cNvPr id="5" name="Дата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ижний колонтитул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7" name="Номер слайда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pPr>
              <a:defRPr/>
            </a:pPr>
            <a:fld id="{24A50817-D2AE-4B21-B60B-51777FA92E7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Заголовок 1"/>
          <p:cNvSpPr>
            <a:spLocks noGrp="1"/>
          </p:cNvSpPr>
          <p:nvPr>
            <p:ph type="title"/>
          </p:nvPr>
        </p:nvSpPr>
        <p:spPr bwMode="auto">
          <a:xfrm>
            <a:off x="495300" y="274638"/>
            <a:ext cx="89154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заголовка</a:t>
            </a:r>
          </a:p>
        </p:txBody>
      </p:sp>
      <p:sp>
        <p:nvSpPr>
          <p:cNvPr id="1027" name="Текст 2"/>
          <p:cNvSpPr>
            <a:spLocks noGrp="1"/>
          </p:cNvSpPr>
          <p:nvPr>
            <p:ph type="body"/>
          </p:nvPr>
        </p:nvSpPr>
        <p:spPr bwMode="auto">
          <a:xfrm>
            <a:off x="495300" y="1600200"/>
            <a:ext cx="89154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ru-RU" altLang="ru-RU" smtClean="0"/>
              <a:t>Образец текста</a:t>
            </a:r>
          </a:p>
          <a:p>
            <a:pPr lvl="1"/>
            <a:r>
              <a:rPr lang="ru-RU" altLang="ru-RU" smtClean="0"/>
              <a:t>Второй уровень</a:t>
            </a:r>
          </a:p>
          <a:p>
            <a:pPr lvl="2"/>
            <a:r>
              <a:rPr lang="ru-RU" altLang="ru-RU" smtClean="0"/>
              <a:t>Третий уровень</a:t>
            </a:r>
          </a:p>
          <a:p>
            <a:pPr lvl="3"/>
            <a:r>
              <a:rPr lang="ru-RU" altLang="ru-RU" smtClean="0"/>
              <a:t>Четвертый уровень</a:t>
            </a:r>
          </a:p>
          <a:p>
            <a:pPr lvl="4"/>
            <a:r>
              <a:rPr lang="ru-RU" altLang="ru-RU" smtClean="0"/>
              <a:t>Пятый уровень</a:t>
            </a:r>
          </a:p>
        </p:txBody>
      </p:sp>
      <p:sp>
        <p:nvSpPr>
          <p:cNvPr id="4" name="Дата 3"/>
          <p:cNvSpPr>
            <a:spLocks noGrp="1"/>
          </p:cNvSpPr>
          <p:nvPr>
            <p:ph type="dt" sz="half" idx="2"/>
          </p:nvPr>
        </p:nvSpPr>
        <p:spPr>
          <a:xfrm>
            <a:off x="495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5" name="Нижний колонтитул 4"/>
          <p:cNvSpPr>
            <a:spLocks noGrp="1"/>
          </p:cNvSpPr>
          <p:nvPr>
            <p:ph type="ftr" sz="quarter" idx="3"/>
          </p:nvPr>
        </p:nvSpPr>
        <p:spPr>
          <a:xfrm>
            <a:off x="3384550" y="6356350"/>
            <a:ext cx="31369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ct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Arial" panose="020B0604020202020204" pitchFamily="34" charset="0"/>
              </a:defRPr>
            </a:lvl1pPr>
          </a:lstStyle>
          <a:p>
            <a:pPr>
              <a:defRPr/>
            </a:pPr>
            <a:endParaRPr lang="ru-RU" altLang="en-US"/>
          </a:p>
        </p:txBody>
      </p:sp>
      <p:sp>
        <p:nvSpPr>
          <p:cNvPr id="6" name="Номер слайда 5"/>
          <p:cNvSpPr>
            <a:spLocks noGrp="1"/>
          </p:cNvSpPr>
          <p:nvPr>
            <p:ph type="sldNum" sz="quarter" idx="4"/>
          </p:nvPr>
        </p:nvSpPr>
        <p:spPr>
          <a:xfrm>
            <a:off x="7099300" y="6356350"/>
            <a:ext cx="23114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>
            <a:lvl1pPr algn="r">
              <a:buFont typeface="Arial" panose="020B0604020202020204" pitchFamily="34" charset="0"/>
              <a:buNone/>
              <a:defRPr sz="1200">
                <a:solidFill>
                  <a:srgbClr val="898989"/>
                </a:solidFill>
                <a:latin typeface="Calibri" pitchFamily="34" charset="0"/>
                <a:cs typeface="+mn-cs"/>
              </a:defRPr>
            </a:lvl1pPr>
          </a:lstStyle>
          <a:p>
            <a:pPr>
              <a:defRPr/>
            </a:pPr>
            <a:fld id="{BBB9BB86-79A9-46AA-A6A5-BFE8FF77C052}" type="slidenum">
              <a:rPr lang="ru-RU" altLang="ru-RU"/>
              <a:pPr>
                <a:defRPr/>
              </a:pPr>
              <a:t>‹#›</a:t>
            </a:fld>
            <a:endParaRPr lang="ru-RU" altLang="ru-RU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59" r:id="rId1"/>
    <p:sldLayoutId id="2147483658" r:id="rId2"/>
    <p:sldLayoutId id="2147483657" r:id="rId3"/>
    <p:sldLayoutId id="2147483656" r:id="rId4"/>
    <p:sldLayoutId id="2147483655" r:id="rId5"/>
    <p:sldLayoutId id="2147483654" r:id="rId6"/>
    <p:sldLayoutId id="2147483653" r:id="rId7"/>
    <p:sldLayoutId id="2147483652" r:id="rId8"/>
    <p:sldLayoutId id="2147483651" r:id="rId9"/>
    <p:sldLayoutId id="2147483650" r:id="rId10"/>
    <p:sldLayoutId id="2147483649" r:id="rId1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anose="020F0502020204030204" pitchFamily="34" charset="0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ru-RU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e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hyperlink" Target="mailto:sinoptik1alm@meteo.kz" TargetMode="External"/><Relationship Id="rId2" Type="http://schemas.openxmlformats.org/officeDocument/2006/relationships/hyperlink" Target="mailto:ohaiohai@mail.ru" TargetMode="Externa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810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aphicFrame>
        <p:nvGraphicFramePr>
          <p:cNvPr id="2056" name="Таблица 2055"/>
          <p:cNvGraphicFramePr/>
          <p:nvPr/>
        </p:nvGraphicFramePr>
        <p:xfrm>
          <a:off x="344488" y="6392863"/>
          <a:ext cx="4465638" cy="347663"/>
        </p:xfrm>
        <a:graphic>
          <a:graphicData uri="http://schemas.openxmlformats.org/drawingml/2006/table">
            <a:tbl>
              <a:tblPr/>
              <a:tblGrid>
                <a:gridCol w="446563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347663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algn="ctr">
                        <a:buFont typeface="Arial" charset="0"/>
                        <a:buNone/>
                      </a:pPr>
                      <a:r>
                        <a:rPr 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г. </a:t>
                      </a:r>
                      <a:r>
                        <a:rPr lang="ru-RU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Алматы</a:t>
                      </a:r>
                      <a:r>
                        <a:rPr lang="ru-RU" altLang="en-US" sz="1200" b="1" i="1" dirty="0" smtClean="0">
                          <a:solidFill>
                            <a:srgbClr val="002060"/>
                          </a:solidFill>
                          <a:latin typeface="Times New Roman" pitchFamily="18" charset="0"/>
                          <a:cs typeface="Times New Roman" pitchFamily="18" charset="0"/>
                        </a:rPr>
                        <a:t> </a:t>
                      </a:r>
                      <a:endParaRPr lang="ru-RU" altLang="en-US" sz="1200" b="1" i="1" dirty="0">
                        <a:solidFill>
                          <a:srgbClr val="002060"/>
                        </a:solidFill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114329" marR="114329" marT="0" marB="0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</a:tbl>
          </a:graphicData>
        </a:graphic>
      </p:graphicFrame>
      <p:sp>
        <p:nvSpPr>
          <p:cNvPr id="14341" name="TextBox 7"/>
          <p:cNvSpPr txBox="1">
            <a:spLocks noChangeArrowheads="1"/>
          </p:cNvSpPr>
          <p:nvPr/>
        </p:nvSpPr>
        <p:spPr bwMode="auto">
          <a:xfrm>
            <a:off x="128588" y="215900"/>
            <a:ext cx="4706937" cy="7080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sz="1400" b="1">
                <a:solidFill>
                  <a:srgbClr val="0070C0"/>
                </a:solidFill>
                <a:cs typeface="Times New Roman" pitchFamily="18" charset="0"/>
              </a:rPr>
              <a:t>Министерство экологии и природных ресурсов Республики Казахстан</a:t>
            </a:r>
          </a:p>
          <a:p>
            <a:pPr algn="ctr">
              <a:buFont typeface="Arial" charset="0"/>
              <a:buNone/>
            </a:pPr>
            <a:r>
              <a:rPr lang="ru-RU" altLang="ru-RU" b="1">
                <a:solidFill>
                  <a:srgbClr val="0070C0"/>
                </a:solidFill>
                <a:cs typeface="Times New Roman" pitchFamily="18" charset="0"/>
              </a:rPr>
              <a:t>РГП «КАЗГИДРОМЕТ»</a:t>
            </a:r>
          </a:p>
        </p:txBody>
      </p:sp>
      <p:pic>
        <p:nvPicPr>
          <p:cNvPr id="14342" name="Рисунок 1"/>
          <p:cNvPicPr>
            <a:picLocks noChangeAspect="1"/>
          </p:cNvPicPr>
          <p:nvPr/>
        </p:nvPicPr>
        <p:blipFill>
          <a:blip r:embed="rId2"/>
          <a:srcRect t="17818" b="17471"/>
          <a:stretch>
            <a:fillRect/>
          </a:stretch>
        </p:blipFill>
        <p:spPr bwMode="auto">
          <a:xfrm>
            <a:off x="1352550" y="1023938"/>
            <a:ext cx="2028825" cy="13128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14343" name="Rectangle 8"/>
          <p:cNvSpPr>
            <a:spLocks noChangeArrowheads="1"/>
          </p:cNvSpPr>
          <p:nvPr/>
        </p:nvSpPr>
        <p:spPr bwMode="auto">
          <a:xfrm>
            <a:off x="304800" y="2590800"/>
            <a:ext cx="4465638" cy="21351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lIns="114329" tIns="0" rIns="114329" bIns="0"/>
          <a:lstStyle/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ЕЖЕДНЕВНЫЙ БЮЛЛЕТЕНЬ  </a:t>
            </a:r>
          </a:p>
          <a:p>
            <a:pPr algn="ctr">
              <a:buFont typeface="Arial" charset="0"/>
              <a:buNone/>
            </a:pPr>
            <a:endParaRPr lang="en-US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600" b="1" i="1" dirty="0">
                <a:solidFill>
                  <a:srgbClr val="002060"/>
                </a:solidFill>
                <a:cs typeface="Times New Roman" pitchFamily="18" charset="0"/>
              </a:rPr>
              <a:t>СОСТОЯНИЯ ВОЗДУШНОГО БАССЕЙНА </a:t>
            </a:r>
          </a:p>
          <a:p>
            <a:pPr algn="ctr">
              <a:buFont typeface="Arial" charset="0"/>
              <a:buNone/>
            </a:pPr>
            <a:r>
              <a:rPr lang="zh-CN" altLang="ru-RU" sz="1600" b="1" i="1" dirty="0" smtClean="0">
                <a:solidFill>
                  <a:srgbClr val="002060"/>
                </a:solidFill>
                <a:cs typeface="Times New Roman" pitchFamily="18" charset="0"/>
              </a:rPr>
              <a:t>№</a:t>
            </a:r>
            <a:r>
              <a:rPr lang="ru-RU" altLang="zh-CN" sz="1600" b="1" i="1" dirty="0" smtClean="0">
                <a:solidFill>
                  <a:srgbClr val="002060"/>
                </a:solidFill>
                <a:cs typeface="Times New Roman" pitchFamily="18" charset="0"/>
              </a:rPr>
              <a:t>80</a:t>
            </a:r>
            <a:endParaRPr lang="ru-RU" altLang="zh-CN" sz="16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endParaRPr lang="ru-RU" sz="1400" b="1" i="1" dirty="0">
              <a:solidFill>
                <a:srgbClr val="00206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en-US" sz="1400" b="1" i="1" dirty="0">
                <a:solidFill>
                  <a:srgbClr val="002060"/>
                </a:solidFill>
                <a:cs typeface="Times New Roman" pitchFamily="18" charset="0"/>
              </a:rPr>
              <a:t>г. </a:t>
            </a:r>
            <a:r>
              <a:rPr lang="ru-RU" sz="1400" b="1" i="1" dirty="0">
                <a:solidFill>
                  <a:srgbClr val="002060"/>
                </a:solidFill>
                <a:cs typeface="Times New Roman" pitchFamily="18" charset="0"/>
              </a:rPr>
              <a:t>Алматы</a:t>
            </a:r>
            <a:r>
              <a:rPr lang="ru-RU" altLang="en-US" sz="1400" b="1" i="1" dirty="0">
                <a:solidFill>
                  <a:srgbClr val="002060"/>
                </a:solidFill>
                <a:cs typeface="Times New Roman" pitchFamily="18" charset="0"/>
              </a:rPr>
              <a:t> </a:t>
            </a:r>
          </a:p>
          <a:p>
            <a:pPr algn="ctr">
              <a:buFont typeface="Arial" charset="0"/>
              <a:buNone/>
            </a:pPr>
            <a:endParaRPr lang="en-US" sz="1100" dirty="0">
              <a:solidFill>
                <a:srgbClr val="000000"/>
              </a:solidFill>
              <a:cs typeface="Times New Roman" pitchFamily="18" charset="0"/>
            </a:endParaRPr>
          </a:p>
          <a:p>
            <a:pPr algn="ctr">
              <a:buFont typeface="Arial" charset="0"/>
              <a:buNone/>
            </a:pPr>
            <a:r>
              <a:rPr lang="kk-KZ" altLang="zh-CN" sz="1400" b="1" i="1" dirty="0" smtClean="0">
                <a:solidFill>
                  <a:srgbClr val="002060"/>
                </a:solidFill>
                <a:cs typeface="宋体"/>
              </a:rPr>
              <a:t>21 марта 2026 </a:t>
            </a:r>
            <a:r>
              <a:rPr lang="kk-KZ" altLang="zh-CN" sz="1400" b="1" i="1" dirty="0">
                <a:solidFill>
                  <a:srgbClr val="002060"/>
                </a:solidFill>
                <a:cs typeface="宋体"/>
              </a:rPr>
              <a:t>года</a:t>
            </a:r>
            <a:endParaRPr lang="zh-CN" sz="1400" b="1" i="1" dirty="0">
              <a:solidFill>
                <a:srgbClr val="002060"/>
              </a:solidFill>
              <a:cs typeface="宋体"/>
            </a:endParaRPr>
          </a:p>
        </p:txBody>
      </p:sp>
      <p:sp>
        <p:nvSpPr>
          <p:cNvPr id="14344" name="Прямоугольник 2"/>
          <p:cNvSpPr>
            <a:spLocks noChangeArrowheads="1"/>
          </p:cNvSpPr>
          <p:nvPr/>
        </p:nvSpPr>
        <p:spPr bwMode="auto">
          <a:xfrm>
            <a:off x="4826000" y="145668"/>
            <a:ext cx="4935538" cy="1615827"/>
          </a:xfrm>
          <a:prstGeom prst="rect">
            <a:avLst/>
          </a:prstGeom>
          <a:solidFill>
            <a:schemeClr val="bg1"/>
          </a:solidFill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по г. Алматы</a:t>
            </a:r>
          </a:p>
          <a:p>
            <a:pPr algn="ctr"/>
            <a:r>
              <a:rPr lang="ru-RU" alt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на 22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  <a:sym typeface="+mn-ea"/>
            </a:endParaRP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21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20 ч. 22 марта</a:t>
            </a:r>
          </a:p>
          <a:p>
            <a:pPr algn="just"/>
            <a:r>
              <a:rPr lang="ru-RU" sz="1100" dirty="0">
                <a:solidFill>
                  <a:schemeClr val="tx1"/>
                </a:solidFill>
              </a:rPr>
              <a:t>П</a:t>
            </a:r>
            <a:r>
              <a:rPr lang="ru-RU" sz="1100" dirty="0" smtClean="0">
                <a:solidFill>
                  <a:schemeClr val="tx1"/>
                </a:solidFill>
              </a:rPr>
              <a:t>еременная </a:t>
            </a:r>
            <a:r>
              <a:rPr lang="ru-RU" sz="1100" dirty="0">
                <a:solidFill>
                  <a:schemeClr val="tx1"/>
                </a:solidFill>
              </a:rPr>
              <a:t>облачность, без осадков. </a:t>
            </a:r>
            <a:r>
              <a:rPr lang="ru-RU" sz="1100" dirty="0" smtClean="0">
                <a:solidFill>
                  <a:schemeClr val="tx1"/>
                </a:solidFill>
              </a:rPr>
              <a:t>Ветер </a:t>
            </a:r>
            <a:r>
              <a:rPr lang="ru-RU" sz="1100" dirty="0" smtClean="0">
                <a:solidFill>
                  <a:schemeClr val="tx1"/>
                </a:solidFill>
              </a:rPr>
              <a:t>северо-западный </a:t>
            </a:r>
            <a:r>
              <a:rPr lang="ru-RU" sz="1100" dirty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+4+6°С</a:t>
            </a:r>
            <a:r>
              <a:rPr lang="ru-RU" sz="1100" dirty="0" smtClean="0">
                <a:solidFill>
                  <a:schemeClr val="tx1"/>
                </a:solidFill>
              </a:rPr>
              <a:t>, </a:t>
            </a:r>
            <a:r>
              <a:rPr lang="ru-RU" sz="1100" dirty="0">
                <a:solidFill>
                  <a:schemeClr val="tx1"/>
                </a:solidFill>
              </a:rPr>
              <a:t>днем </a:t>
            </a:r>
            <a:r>
              <a:rPr lang="ru-RU" sz="1100" dirty="0" smtClean="0">
                <a:solidFill>
                  <a:schemeClr val="tx1"/>
                </a:solidFill>
              </a:rPr>
              <a:t>+18+20°С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Прогноз погоды на ночь 23 марта</a:t>
            </a:r>
          </a:p>
          <a:p>
            <a:pPr algn="ctr"/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</a:rPr>
              <a:t>с 20 ч. 22 марта </a:t>
            </a:r>
            <a:r>
              <a:rPr lang="ru-RU" sz="1100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до 08 ч. 23 марта</a:t>
            </a:r>
            <a:endParaRPr lang="ru-RU" sz="1100" b="1" dirty="0" smtClean="0">
              <a:solidFill>
                <a:schemeClr val="tx1"/>
              </a:solidFill>
              <a:cs typeface="Times New Roman" pitchFamily="18" charset="0"/>
            </a:endParaRPr>
          </a:p>
          <a:p>
            <a:pPr algn="just"/>
            <a:r>
              <a:rPr lang="ru-RU" sz="1100" dirty="0" smtClean="0">
                <a:solidFill>
                  <a:schemeClr val="tx1"/>
                </a:solidFill>
              </a:rPr>
              <a:t>Переменная облачность, без осадков. Ветер </a:t>
            </a:r>
            <a:r>
              <a:rPr lang="ru-RU" sz="1100" dirty="0" smtClean="0">
                <a:solidFill>
                  <a:schemeClr val="tx1"/>
                </a:solidFill>
              </a:rPr>
              <a:t>юго-восточный </a:t>
            </a:r>
            <a:r>
              <a:rPr lang="ru-RU" sz="1100" dirty="0" smtClean="0">
                <a:solidFill>
                  <a:schemeClr val="tx1"/>
                </a:solidFill>
              </a:rPr>
              <a:t>3-8 м/с. Температура воздуха ночью </a:t>
            </a:r>
            <a:r>
              <a:rPr lang="ru-RU" sz="1100" dirty="0" smtClean="0">
                <a:solidFill>
                  <a:schemeClr val="tx1"/>
                </a:solidFill>
              </a:rPr>
              <a:t>+6+8°С</a:t>
            </a:r>
            <a:r>
              <a:rPr lang="ru-RU" sz="1100" dirty="0" smtClean="0">
                <a:solidFill>
                  <a:schemeClr val="tx1"/>
                </a:solidFill>
              </a:rPr>
              <a:t>.</a:t>
            </a:r>
            <a:endParaRPr lang="ru-RU" sz="1100" dirty="0">
              <a:solidFill>
                <a:schemeClr val="tx1"/>
              </a:solidFill>
            </a:endParaRPr>
          </a:p>
        </p:txBody>
      </p:sp>
      <p:graphicFrame>
        <p:nvGraphicFramePr>
          <p:cNvPr id="24" name="Таблица 23"/>
          <p:cNvGraphicFramePr>
            <a:graphicFrameLocks noGrp="1"/>
          </p:cNvGraphicFramePr>
          <p:nvPr/>
        </p:nvGraphicFramePr>
        <p:xfrm>
          <a:off x="4826000" y="6381750"/>
          <a:ext cx="4946148" cy="426720"/>
        </p:xfrm>
        <a:graphic>
          <a:graphicData uri="http://schemas.openxmlformats.org/drawingml/2006/table">
            <a:tbl>
              <a:tblPr/>
              <a:tblGrid>
                <a:gridCol w="4946148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</a:tblGrid>
              <a:tr h="2363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«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Об утверждении Гигиенических нормативов к атмосферному воздуху в городских и сельских населенных пунктах, на территориях промышленных организаций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» (</a:t>
                      </a:r>
                      <a:r>
                        <a:rPr kumimoji="0" lang="ru-RU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от 2 августа 2022 года № ҚР ДСМ-70.</a:t>
                      </a:r>
                      <a:r>
                        <a:rPr kumimoji="0" lang="kk-KZ" sz="700" b="0" i="1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Calibri" pitchFamily="34" charset="0"/>
                        </a:rPr>
                        <a:t>)</a:t>
                      </a:r>
                      <a:endParaRPr kumimoji="0" lang="ru-RU" sz="700" b="0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Calibri" pitchFamily="34" charset="0"/>
                      </a:endParaRPr>
                    </a:p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72115">
                <a:tc>
                  <a:txBody>
                    <a:bodyPr/>
                    <a:lstStyle/>
                    <a:p>
                      <a:pPr marL="0" marR="0" lvl="0" indent="0" algn="just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charset="0"/>
                        <a:buNone/>
                        <a:tabLst/>
                      </a:pPr>
                      <a:endParaRPr kumimoji="0" lang="ru-RU" altLang="en-US" sz="700" b="0" i="1" u="none" strike="noStrike" cap="none" normalizeH="0" baseline="0" dirty="0" smtClean="0">
                        <a:ln>
                          <a:noFill/>
                        </a:ln>
                        <a:solidFill>
                          <a:srgbClr val="000000"/>
                        </a:solidFill>
                        <a:effectLst/>
                        <a:latin typeface="Calibri" pitchFamily="34" charset="0"/>
                      </a:endParaRPr>
                    </a:p>
                  </a:txBody>
                  <a:tcPr marL="0" marR="0" marT="0" marB="0" horzOverflow="overflow">
                    <a:lnL>
                      <a:noFill/>
                    </a:lnL>
                    <a:lnR>
                      <a:noFill/>
                    </a:lnR>
                    <a:lnT>
                      <a:noFill/>
                    </a:lnT>
                    <a:lnB>
                      <a:noFill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</a:tbl>
          </a:graphicData>
        </a:graphic>
      </p:graphicFrame>
      <p:graphicFrame>
        <p:nvGraphicFramePr>
          <p:cNvPr id="14387" name="Group 51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40139738"/>
              </p:ext>
            </p:extLst>
          </p:nvPr>
        </p:nvGraphicFramePr>
        <p:xfrm>
          <a:off x="4835525" y="4248150"/>
          <a:ext cx="4937125" cy="2056765"/>
        </p:xfrm>
        <a:graphic>
          <a:graphicData uri="http://schemas.openxmlformats.org/drawingml/2006/table">
            <a:tbl>
              <a:tblPr/>
              <a:tblGrid>
                <a:gridCol w="189547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47955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562100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</a:tblGrid>
              <a:tr h="542925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5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Загрязняющее вещество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kk-KZ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Фактическая</a:t>
                      </a:r>
                      <a:endParaRPr kumimoji="0" lang="en-US" sz="1000" b="1" i="0" u="none" strike="noStrike" cap="none" normalizeH="0" baseline="0" dirty="0" smtClean="0">
                        <a:ln>
                          <a:noFill/>
                        </a:ln>
                        <a:solidFill>
                          <a:schemeClr val="tx1"/>
                        </a:solidFill>
                        <a:effectLst/>
                        <a:latin typeface="Times New Roman" pitchFamily="18" charset="0"/>
                        <a:cs typeface="Times New Roman" pitchFamily="18" charset="0"/>
                      </a:endParaRPr>
                    </a:p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концентрация, мкг/м3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1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Кратность превышения ПДК</a:t>
                      </a:r>
                    </a:p>
                  </a:txBody>
                  <a:tcPr anchor="ctr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22101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РМ-2,5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118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Взвешенные частицы РМ-10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192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0.6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серы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57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</a:t>
                      </a:r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углерода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1258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0.3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Диоксид азота</a:t>
                      </a:r>
                    </a:p>
                  </a:txBody>
                  <a:tcPr anchor="b"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35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5"/>
                  </a:ext>
                </a:extLst>
              </a:tr>
              <a:tr h="254000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Tx/>
                        <a:buNone/>
                        <a:tabLst/>
                      </a:pPr>
                      <a:r>
                        <a:rPr kumimoji="0" lang="ru-RU" sz="10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/>
                          <a:latin typeface="Times New Roman" pitchFamily="18" charset="0"/>
                          <a:cs typeface="Times New Roman" pitchFamily="18" charset="0"/>
                        </a:rPr>
                        <a:t>Оксид азота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ru-RU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22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b"/>
                      <a:r>
                        <a:rPr lang="kk-KZ" sz="1100" b="0" i="0" u="none" strike="noStrike" dirty="0" smtClean="0">
                          <a:solidFill>
                            <a:schemeClr val="tx1"/>
                          </a:solidFill>
                          <a:effectLst/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0.1</a:t>
                      </a:r>
                      <a:endParaRPr lang="ru-RU" sz="1100" b="0" i="0" u="none" strike="noStrike" dirty="0">
                        <a:solidFill>
                          <a:schemeClr val="tx1"/>
                        </a:solidFill>
                        <a:effectLst/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9525" marR="9525" marT="9528" marB="0" anchor="b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chemeClr val="bg1"/>
                    </a:solidFill>
                  </a:tcPr>
                </a:tc>
                <a:extLst>
                  <a:ext uri="{0D108BD9-81ED-4DB2-BD59-A6C34878D82A}">
                    <a16:rowId xmlns:a16="http://schemas.microsoft.com/office/drawing/2014/main" val="10006"/>
                  </a:ext>
                </a:extLst>
              </a:tr>
            </a:tbl>
          </a:graphicData>
        </a:graphic>
      </p:graphicFrame>
      <p:sp>
        <p:nvSpPr>
          <p:cNvPr id="21" name="TextBox 13"/>
          <p:cNvSpPr txBox="1">
            <a:spLocks noChangeArrowheads="1"/>
          </p:cNvSpPr>
          <p:nvPr/>
        </p:nvSpPr>
        <p:spPr bwMode="auto">
          <a:xfrm>
            <a:off x="4835525" y="2363806"/>
            <a:ext cx="4940300" cy="830997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just"/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Метеорологические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условия будут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способствовать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накоплению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загрязняющих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веществ</a:t>
            </a:r>
            <a:r>
              <a:rPr lang="en-US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атмосфере города.</a:t>
            </a:r>
          </a:p>
          <a:p>
            <a:pPr algn="just"/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В целом по городу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ожидается </a:t>
            </a:r>
            <a:r>
              <a:rPr lang="ru-RU" altLang="en-US" b="1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пониженный </a:t>
            </a:r>
            <a:r>
              <a:rPr lang="ru-RU" altLang="en-US" dirty="0" smtClean="0">
                <a:solidFill>
                  <a:schemeClr val="tx1"/>
                </a:solidFill>
                <a:cs typeface="Times New Roman" pitchFamily="18" charset="0"/>
                <a:sym typeface="+mn-ea"/>
              </a:rPr>
              <a:t>уровень </a:t>
            </a:r>
            <a:r>
              <a:rPr lang="ru-RU" altLang="en-US" dirty="0">
                <a:solidFill>
                  <a:schemeClr val="tx1"/>
                </a:solidFill>
                <a:cs typeface="Times New Roman" pitchFamily="18" charset="0"/>
                <a:sym typeface="+mn-ea"/>
              </a:rPr>
              <a:t>загрязнения воздуха.</a:t>
            </a:r>
          </a:p>
        </p:txBody>
      </p:sp>
      <p:sp>
        <p:nvSpPr>
          <p:cNvPr id="14384" name="Прямоугольник 21"/>
          <p:cNvSpPr>
            <a:spLocks noChangeArrowheads="1"/>
          </p:cNvSpPr>
          <p:nvPr/>
        </p:nvSpPr>
        <p:spPr bwMode="auto">
          <a:xfrm>
            <a:off x="4838739" y="3711893"/>
            <a:ext cx="4945341" cy="4699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Состояние атмосферного воздуха  г. Алматы</a:t>
            </a:r>
          </a:p>
          <a:p>
            <a:pPr algn="ctr">
              <a:buFont typeface="Arial" charset="0"/>
              <a:buNone/>
            </a:pP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за </a:t>
            </a:r>
            <a:r>
              <a:rPr lang="ru-RU" altLang="ru-RU" b="1" dirty="0" smtClean="0">
                <a:solidFill>
                  <a:schemeClr val="tx1"/>
                </a:solidFill>
                <a:cs typeface="Times New Roman" pitchFamily="18" charset="0"/>
              </a:rPr>
              <a:t>21 марта 2026 </a:t>
            </a:r>
            <a:r>
              <a:rPr lang="ru-RU" altLang="ru-RU" b="1" dirty="0">
                <a:solidFill>
                  <a:schemeClr val="tx1"/>
                </a:solidFill>
                <a:cs typeface="Times New Roman" pitchFamily="18" charset="0"/>
              </a:rPr>
              <a:t>года </a:t>
            </a:r>
          </a:p>
        </p:txBody>
      </p:sp>
      <p:sp>
        <p:nvSpPr>
          <p:cNvPr id="14" name="TextBox 13"/>
          <p:cNvSpPr txBox="1">
            <a:spLocks noChangeArrowheads="1"/>
          </p:cNvSpPr>
          <p:nvPr/>
        </p:nvSpPr>
        <p:spPr bwMode="auto">
          <a:xfrm>
            <a:off x="4835595" y="3417887"/>
            <a:ext cx="4941888" cy="276225"/>
          </a:xfrm>
          <a:prstGeom prst="rect">
            <a:avLst/>
          </a:prstGeom>
          <a:solidFill>
            <a:schemeClr val="bg1"/>
          </a:solidFill>
          <a:ln w="12700" algn="ctr">
            <a:solidFill>
              <a:schemeClr val="tx1"/>
            </a:solidFill>
            <a:miter lim="800000"/>
            <a:headEnd/>
            <a:tailEnd/>
          </a:ln>
          <a:effectLst>
            <a:outerShdw dist="20000" dir="5400000" rotWithShape="0">
              <a:srgbClr val="000000">
                <a:alpha val="37999"/>
              </a:srgbClr>
            </a:outerShdw>
          </a:effectLst>
        </p:spPr>
        <p:txBody>
          <a:bodyPr>
            <a:spAutoFit/>
          </a:bodyPr>
          <a:lstStyle/>
          <a:p>
            <a:pPr algn="ctr">
              <a:buFont typeface="Arial" charset="0"/>
              <a:buNone/>
              <a:defRPr/>
            </a:pPr>
            <a:r>
              <a:rPr lang="ru-RU" dirty="0">
                <a:solidFill>
                  <a:schemeClr val="tx1"/>
                </a:solidFill>
                <a:cs typeface="Times New Roman" pitchFamily="18" charset="0"/>
              </a:rPr>
              <a:t>Предупреждение 1, 2, 3 степени НМУ отсутствует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128588" y="115888"/>
            <a:ext cx="9648825" cy="6626225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buFont typeface="Arial" panose="020B0604020202020204" pitchFamily="34" charset="0"/>
              <a:buNone/>
              <a:defRPr/>
            </a:pPr>
            <a:endParaRPr lang="ru-RU" altLang="en-US" sz="1800">
              <a:solidFill>
                <a:srgbClr val="FFFFFF"/>
              </a:solidFill>
              <a:cs typeface="Arial" panose="020B0604020202020204" pitchFamily="34" charset="0"/>
            </a:endParaRPr>
          </a:p>
        </p:txBody>
      </p:sp>
      <p:cxnSp>
        <p:nvCxnSpPr>
          <p:cNvPr id="13" name="Прямая соединительная линия 12"/>
          <p:cNvCxnSpPr>
            <a:cxnSpLocks noChangeAspect="1"/>
          </p:cNvCxnSpPr>
          <p:nvPr/>
        </p:nvCxnSpPr>
        <p:spPr>
          <a:xfrm>
            <a:off x="4937125" y="115888"/>
            <a:ext cx="15875" cy="6624637"/>
          </a:xfrm>
          <a:prstGeom prst="line">
            <a:avLst/>
          </a:prstGeom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363" name="Прямоугольник 26"/>
          <p:cNvSpPr>
            <a:spLocks noChangeArrowheads="1"/>
          </p:cNvSpPr>
          <p:nvPr/>
        </p:nvSpPr>
        <p:spPr bwMode="auto">
          <a:xfrm>
            <a:off x="128588" y="115888"/>
            <a:ext cx="4752975" cy="526297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r>
              <a:rPr lang="ru-RU" altLang="ru-RU" i="1" dirty="0">
                <a:solidFill>
                  <a:srgbClr val="000000"/>
                </a:solidFill>
              </a:rPr>
              <a:t>В городе Алматы наблюдения </a:t>
            </a:r>
            <a:r>
              <a:rPr lang="ru-RU" altLang="ru-RU" i="1" dirty="0">
                <a:solidFill>
                  <a:schemeClr val="tx1"/>
                </a:solidFill>
              </a:rPr>
              <a:t>за уровнем загрязнения атмосферного воздуха</a:t>
            </a:r>
            <a:r>
              <a:rPr lang="ru-RU" altLang="ru-RU" i="1" dirty="0">
                <a:solidFill>
                  <a:srgbClr val="000000"/>
                </a:solidFill>
              </a:rPr>
              <a:t> проводится на 16 постах </a:t>
            </a:r>
            <a:r>
              <a:rPr lang="ru-RU" altLang="ru-RU" i="1" dirty="0" smtClean="0">
                <a:solidFill>
                  <a:schemeClr val="tx1"/>
                </a:solidFill>
              </a:rPr>
              <a:t>наблюдения: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 Амангельды,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Сатпаева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№12 -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Райымбека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Наурызбай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№16 -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Айнабулак-3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№25 -</a:t>
            </a:r>
            <a:r>
              <a:rPr lang="kk-KZ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Аксай-3,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Маречека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ул.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Б.Момышулы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;</a:t>
            </a: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№26 -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Тастак-1, ул. Толе би,249, ТОО «центральная семейная клиника»</a:t>
            </a: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.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27</a:t>
            </a:r>
            <a:r>
              <a:rPr lang="ru-RU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В.Бенберина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63, м-н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</a:rPr>
              <a:t>Айгерим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2, Алатауского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района</a:t>
            </a:r>
            <a:r>
              <a:rPr lang="ru-RU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28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аэрологическая станция (район Аэропорта) ул. Ахметова,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50;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29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РУВД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Турскибского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района, ул. Р.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Зорге,14;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30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м-н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Шанырак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», школа №26, ул.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Жанкожа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батыра,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202;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31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пр.Аль-Фараби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угол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ул.Навои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м-н Орбита (территория Дендропарка АО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Зеленстрой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»);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1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Бостандыкский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Казахского национального университета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им.Аль-Фараби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2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Илийский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Бурундайское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автохозяйство, улица 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Аэродромная;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3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Алатауский район, ледовая арена «Алматы арена» по улице </a:t>
            </a:r>
            <a:r>
              <a:rPr lang="ru-RU" i="1" dirty="0" err="1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Момышулы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4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Турксибский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район 70 разъезда, общеобразовательная школа №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32;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5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Медеуский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ледовая арена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Халык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арена»,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Думан</a:t>
            </a:r>
            <a:r>
              <a:rPr lang="ru-RU" i="1" dirty="0" smtClean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»;</a:t>
            </a:r>
            <a:endParaRPr lang="ru-RU" dirty="0" smtClean="0">
              <a:solidFill>
                <a:schemeClr val="tx1"/>
              </a:solidFill>
              <a:ea typeface="Times New Roman" panose="02020603050405020304" pitchFamily="18" charset="0"/>
            </a:endParaRPr>
          </a:p>
          <a:p>
            <a:pPr marL="228600" indent="-228600">
              <a:buAutoNum type="arabicParenR"/>
            </a:pPr>
            <a:r>
              <a:rPr lang="kk-KZ" i="1" dirty="0" smtClean="0">
                <a:solidFill>
                  <a:schemeClr val="tx1"/>
                </a:solidFill>
                <a:ea typeface="Times New Roman" panose="02020603050405020304" pitchFamily="18" charset="0"/>
              </a:rPr>
              <a:t>ПНЗ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</a:rPr>
              <a:t>№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</a:rPr>
              <a:t> 6</a:t>
            </a:r>
            <a:r>
              <a:rPr lang="ru-RU" sz="800" dirty="0">
                <a:solidFill>
                  <a:schemeClr val="tx1"/>
                </a:solidFill>
                <a:ea typeface="Times New Roman" panose="02020603050405020304" pitchFamily="18" charset="0"/>
              </a:rPr>
              <a:t>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Жетысуский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район,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терр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. 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Жетысуского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 </a:t>
            </a:r>
            <a:r>
              <a:rPr lang="kk-KZ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акимата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, микрорайон «</a:t>
            </a:r>
            <a:r>
              <a:rPr lang="ru-RU" i="1" dirty="0" err="1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Кулагер</a:t>
            </a:r>
            <a:r>
              <a:rPr lang="ru-RU" i="1" dirty="0">
                <a:solidFill>
                  <a:schemeClr val="tx1"/>
                </a:solidFill>
                <a:ea typeface="Times New Roman" panose="02020603050405020304" pitchFamily="18" charset="0"/>
                <a:cs typeface="Times New Roman" panose="02020603050405020304" pitchFamily="18" charset="0"/>
              </a:rPr>
              <a:t>».</a:t>
            </a:r>
            <a:endParaRPr lang="ru-RU" dirty="0">
              <a:solidFill>
                <a:schemeClr val="tx1"/>
              </a:solidFill>
              <a:ea typeface="Times New Roman" panose="02020603050405020304" pitchFamily="18" charset="0"/>
            </a:endParaRPr>
          </a:p>
        </p:txBody>
      </p:sp>
      <p:sp>
        <p:nvSpPr>
          <p:cNvPr id="15364" name="Прямоугольник 13"/>
          <p:cNvSpPr>
            <a:spLocks noChangeArrowheads="1"/>
          </p:cNvSpPr>
          <p:nvPr/>
        </p:nvSpPr>
        <p:spPr bwMode="auto">
          <a:xfrm>
            <a:off x="4953000" y="115888"/>
            <a:ext cx="4837113" cy="4619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altLang="ru-RU" i="1">
                <a:solidFill>
                  <a:schemeClr val="tx1"/>
                </a:solidFill>
                <a:cs typeface="Times New Roman" pitchFamily="18" charset="0"/>
              </a:rPr>
              <a:t>Параметр «Р» является обобщённым показателем загрязнения воздуха по городу в целом .</a:t>
            </a:r>
            <a:endParaRPr lang="ru-RU" altLang="ru-RU">
              <a:solidFill>
                <a:schemeClr val="tx1"/>
              </a:solidFill>
              <a:latin typeface="Calibri" pitchFamily="34" charset="0"/>
            </a:endParaRPr>
          </a:p>
        </p:txBody>
      </p:sp>
      <p:grpSp>
        <p:nvGrpSpPr>
          <p:cNvPr id="15365" name="Группа 24"/>
          <p:cNvGrpSpPr>
            <a:grpSpLocks/>
          </p:cNvGrpSpPr>
          <p:nvPr/>
        </p:nvGrpSpPr>
        <p:grpSpPr bwMode="auto">
          <a:xfrm>
            <a:off x="5081588" y="5281612"/>
            <a:ext cx="3600400" cy="1059354"/>
            <a:chOff x="531523" y="3799939"/>
            <a:chExt cx="4496989" cy="1610135"/>
          </a:xfrm>
        </p:grpSpPr>
        <p:graphicFrame>
          <p:nvGraphicFramePr>
            <p:cNvPr id="26" name="Таблица 25"/>
            <p:cNvGraphicFramePr/>
            <p:nvPr/>
          </p:nvGraphicFramePr>
          <p:xfrm>
            <a:off x="531523" y="4332120"/>
            <a:ext cx="4496989" cy="1077954"/>
          </p:xfrm>
          <a:graphic>
            <a:graphicData uri="http://schemas.openxmlformats.org/drawingml/2006/table">
              <a:tbl>
                <a:tblPr/>
                <a:tblGrid>
                  <a:gridCol w="1800200">
                    <a:extLst>
                      <a:ext uri="{9D8B030D-6E8A-4147-A177-3AD203B41FA5}">
                        <a16:colId xmlns:a16="http://schemas.microsoft.com/office/drawing/2014/main" val="20000"/>
                      </a:ext>
                    </a:extLst>
                  </a:gridCol>
                  <a:gridCol w="1800200">
                    <a:extLst>
                      <a:ext uri="{9D8B030D-6E8A-4147-A177-3AD203B41FA5}">
                        <a16:colId xmlns:a16="http://schemas.microsoft.com/office/drawing/2014/main" val="20001"/>
                      </a:ext>
                    </a:extLst>
                  </a:gridCol>
                </a:tblGrid>
                <a:tr h="373881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Лаборатория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2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72</a:t>
                        </a:r>
                        <a:r>
                          <a:rPr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)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7-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64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-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91</a:t>
                        </a:r>
                        <a:endParaRPr sz="8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endParaRP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E-mail: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2"/>
                          </a:rPr>
                          <a:t>ohaiohai@mail.ru</a:t>
                        </a:r>
                        <a:r>
                          <a:rPr lang="ru-RU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0"/>
                    </a:ext>
                  </a:extLst>
                </a:tr>
                <a:tr h="274192"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О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тде</a:t>
                        </a:r>
                        <a:r>
                          <a:rPr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л </a:t>
                        </a:r>
                        <a:r>
                          <a:rPr lang="kk-KZ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Метео прогнозов</a:t>
                        </a:r>
                        <a:endParaRPr lang="ru-RU" altLang="en-US" sz="800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tc>
                    <a:txBody>
                      <a:bodyPr/>
                      <a:lstStyle>
                        <a:lvl1pPr marL="0" lvl="0" indent="0" algn="l" defTabSz="914400" rtl="0" eaLnBrk="0" fontAlgn="base" latinLnBrk="0" hangingPunct="0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sz="1800"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</a:defRPr>
                        </a:lvl1pPr>
                        <a:lvl2pPr marL="457200" lvl="1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2pPr>
                        <a:lvl3pPr marL="914400" lvl="2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3pPr>
                        <a:lvl4pPr marL="1371600" lvl="3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4pPr>
                        <a:lvl5pPr marL="1828800" lvl="4" indent="0" algn="l" defTabSz="914400" rtl="0" eaLnBrk="1" fontAlgn="base" latinLnBrk="0" hangingPunct="1">
                          <a:lnSpc>
                            <a:spcPct val="100000"/>
                          </a:lnSpc>
                          <a:spcBef>
                            <a:spcPct val="0"/>
                          </a:spcBef>
                          <a:spcAft>
                            <a:spcPct val="0"/>
                          </a:spcAft>
                          <a:buFont typeface="Arial" panose="020B0604020202020204" pitchFamily="34" charset="0"/>
                          <a:buNone/>
                          <a:defRPr b="0" i="0" u="none" kern="1200" baseline="0">
                            <a:solidFill>
                              <a:schemeClr val="tx1"/>
                            </a:solidFill>
                            <a:latin typeface="Calibri" panose="020F0502020204030204" pitchFamily="34" charset="0"/>
                            <a:ea typeface="+mn-ea"/>
                            <a:cs typeface="+mn-cs"/>
                          </a:defRPr>
                        </a:lvl5pPr>
                      </a:lstStyle>
                      <a:p>
                        <a:pPr lvl="0" eaLnBrk="1" hangingPunct="1">
                          <a:buNone/>
                        </a:pPr>
                        <a:r>
                          <a:rPr lang="ru-RU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Тел.: +7 (7272) 67-64-82</a:t>
                        </a:r>
                      </a:p>
                      <a:p>
                        <a:pPr lvl="0" eaLnBrk="1" hangingPunct="1">
                          <a:buNone/>
                        </a:pPr>
                        <a:r>
                          <a:rPr lang="en-US" altLang="x-none" sz="80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E-mail</a:t>
                        </a:r>
                        <a:r>
                          <a:rPr lang="en-US" altLang="x-none" sz="800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:</a:t>
                        </a:r>
                        <a:r>
                          <a:rPr lang="en-US" altLang="x-none" sz="800" b="1" dirty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r>
                          <a:rPr lang="en-US" altLang="x-none" sz="800" b="1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  <a:hlinkClick r:id="rId3"/>
                          </a:rPr>
                          <a:t>sinoptik1alm@meteo.kz</a:t>
                        </a:r>
                        <a:r>
                          <a:rPr lang="en-US" altLang="x-none" sz="800" b="1" baseline="0" dirty="0" smtClean="0">
                            <a:latin typeface="Times New Roman" panose="02020603050405020304" pitchFamily="18" charset="0"/>
                            <a:cs typeface="Times New Roman" panose="02020603050405020304" pitchFamily="18" charset="0"/>
                          </a:rPr>
                          <a:t> </a:t>
                        </a:r>
                        <a:endParaRPr lang="en-US" altLang="x-none" sz="800" b="1" dirty="0">
                          <a:latin typeface="Times New Roman" panose="02020603050405020304" pitchFamily="18" charset="0"/>
                          <a:ea typeface="Times New Roman" panose="02020603050405020304" pitchFamily="18" charset="0"/>
                        </a:endParaRPr>
                      </a:p>
                    </a:txBody>
                    <a:tcPr marT="45748" marB="45748" anchor="ctr">
                      <a:lnL>
                        <a:noFill/>
                      </a:lnL>
                      <a:lnR>
                        <a:noFill/>
                      </a:lnR>
                      <a:lnT>
                        <a:noFill/>
                      </a:lnT>
                      <a:lnB>
                        <a:noFill/>
                      </a:lnB>
                      <a:lnTlToBr>
                        <a:noFill/>
                      </a:lnTlToBr>
                      <a:lnBlToTr>
                        <a:noFill/>
                      </a:lnBlToTr>
                      <a:noFill/>
                    </a:tcPr>
                  </a:tc>
                  <a:extLst>
                    <a:ext uri="{0D108BD9-81ED-4DB2-BD59-A6C34878D82A}">
                      <a16:rowId xmlns:a16="http://schemas.microsoft.com/office/drawing/2014/main" val="10001"/>
                    </a:ext>
                  </a:extLst>
                </a:tr>
              </a:tbl>
            </a:graphicData>
          </a:graphic>
        </p:graphicFrame>
        <p:sp>
          <p:nvSpPr>
            <p:cNvPr id="15413" name="Прямоугольник 20"/>
            <p:cNvSpPr>
              <a:spLocks noChangeArrowheads="1"/>
            </p:cNvSpPr>
            <p:nvPr/>
          </p:nvSpPr>
          <p:spPr bwMode="auto">
            <a:xfrm>
              <a:off x="531654" y="3799939"/>
              <a:ext cx="2302023" cy="722671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>
              <a:spAutoFit/>
            </a:bodyPr>
            <a:lstStyle/>
            <a:p>
              <a:pPr>
                <a:buFont typeface="Arial" charset="0"/>
                <a:buNone/>
              </a:pPr>
              <a:r>
                <a:rPr lang="ru-RU" altLang="ru-RU" sz="1000" b="1" i="1">
                  <a:solidFill>
                    <a:srgbClr val="000000"/>
                  </a:solidFill>
                  <a:cs typeface="Times New Roman" pitchFamily="18" charset="0"/>
                </a:rPr>
                <a:t>Контакты:</a:t>
              </a:r>
            </a:p>
            <a:p>
              <a:r>
                <a:rPr lang="ru-RU" altLang="ru-RU" sz="1000" i="1">
                  <a:solidFill>
                    <a:schemeClr val="tx1"/>
                  </a:solidFill>
                  <a:cs typeface="Times New Roman" pitchFamily="18" charset="0"/>
                </a:rPr>
                <a:t>г. Алматы, пр. Абая, 32</a:t>
              </a:r>
            </a:p>
          </p:txBody>
        </p:sp>
      </p:grpSp>
      <p:sp>
        <p:nvSpPr>
          <p:cNvPr id="15366" name="Прямоугольник 11"/>
          <p:cNvSpPr>
            <a:spLocks noChangeArrowheads="1"/>
          </p:cNvSpPr>
          <p:nvPr/>
        </p:nvSpPr>
        <p:spPr bwMode="auto">
          <a:xfrm>
            <a:off x="4937125" y="6521450"/>
            <a:ext cx="4781550" cy="254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>
              <a:buFont typeface="Arial" charset="0"/>
              <a:buNone/>
            </a:pPr>
            <a:r>
              <a:rPr lang="ru-RU" altLang="en-US" sz="1000" b="1" i="1">
                <a:solidFill>
                  <a:srgbClr val="17375E"/>
                </a:solidFill>
                <a:cs typeface="Times New Roman" pitchFamily="18" charset="0"/>
              </a:rPr>
              <a:t>При использовании информации ссылка на РГП «Казгидромет» обязательна </a:t>
            </a:r>
          </a:p>
        </p:txBody>
      </p:sp>
      <p:sp>
        <p:nvSpPr>
          <p:cNvPr id="15367" name="Прямоугольник 14"/>
          <p:cNvSpPr>
            <a:spLocks noChangeArrowheads="1"/>
          </p:cNvSpPr>
          <p:nvPr/>
        </p:nvSpPr>
        <p:spPr bwMode="auto">
          <a:xfrm>
            <a:off x="4953000" y="1484313"/>
            <a:ext cx="4808538" cy="830262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*Расчет обобщённого показателя загрязнения воздуха по городу в целом и определение степени НМУ ведется согласно указаниям приведёнными в «Правилах предоставления информации о неблагоприятных метеорологических условиях, требований к составу и содержанию такой информации, порядка ее опубликования и предоставления заинтересованным лицам». </a:t>
            </a:r>
          </a:p>
          <a:p>
            <a:pPr>
              <a:buFont typeface="Arial" charset="0"/>
              <a:buNone/>
            </a:pPr>
            <a:r>
              <a:rPr lang="ru-RU" altLang="ru-RU" sz="800" i="1">
                <a:solidFill>
                  <a:srgbClr val="000000"/>
                </a:solidFill>
                <a:cs typeface="Times New Roman" pitchFamily="18" charset="0"/>
              </a:rPr>
              <a:t>Г</a:t>
            </a:r>
            <a:r>
              <a:rPr lang="kk-KZ" altLang="ru-RU" sz="800" i="1">
                <a:solidFill>
                  <a:srgbClr val="000000"/>
                </a:solidFill>
                <a:cs typeface="Times New Roman" pitchFamily="18" charset="0"/>
              </a:rPr>
              <a:t>радации параметра «Р» для каждого города РК индивидуальны, расчитываются на основе данных многолетних данных. </a:t>
            </a:r>
            <a:endParaRPr lang="ru-RU" altLang="ru-RU" sz="800" i="1">
              <a:solidFill>
                <a:srgbClr val="000000"/>
              </a:solidFill>
              <a:cs typeface="Times New Roman" pitchFamily="18" charset="0"/>
            </a:endParaRPr>
          </a:p>
        </p:txBody>
      </p:sp>
      <p:sp>
        <p:nvSpPr>
          <p:cNvPr id="15368" name="Прямоугольник 1"/>
          <p:cNvSpPr>
            <a:spLocks noChangeArrowheads="1"/>
          </p:cNvSpPr>
          <p:nvPr/>
        </p:nvSpPr>
        <p:spPr bwMode="auto">
          <a:xfrm>
            <a:off x="5024438" y="6330157"/>
            <a:ext cx="4521200" cy="246062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eaLnBrk="0" hangingPunct="0"/>
            <a:r>
              <a:rPr lang="ru-RU" altLang="ru-RU" sz="1000" b="1" i="1" dirty="0">
                <a:solidFill>
                  <a:srgbClr val="000000"/>
                </a:solidFill>
                <a:latin typeface="Calibri" pitchFamily="34" charset="0"/>
              </a:rPr>
              <a:t>  </a:t>
            </a:r>
            <a:r>
              <a:rPr lang="en-US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Составил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и</a:t>
            </a:r>
            <a:r>
              <a:rPr lang="kk-KZ" altLang="ru-RU" sz="1000" b="1" i="1" smtClean="0">
                <a:solidFill>
                  <a:srgbClr val="000000"/>
                </a:solidFill>
                <a:cs typeface="Times New Roman" pitchFamily="18" charset="0"/>
              </a:rPr>
              <a:t>: Канаева Б.К. </a:t>
            </a:r>
            <a:r>
              <a:rPr lang="ru-RU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/ </a:t>
            </a:r>
            <a:r>
              <a:rPr lang="kk-KZ" altLang="ru-RU" sz="1000" b="1" i="1" dirty="0" smtClean="0">
                <a:solidFill>
                  <a:srgbClr val="000000"/>
                </a:solidFill>
                <a:cs typeface="Times New Roman" pitchFamily="18" charset="0"/>
              </a:rPr>
              <a:t>Бақбергенқызы Х.</a:t>
            </a:r>
            <a:endParaRPr lang="ru-RU" altLang="ru-RU" sz="1000" b="1" i="1" dirty="0">
              <a:solidFill>
                <a:srgbClr val="000000"/>
              </a:solidFill>
              <a:cs typeface="Times New Roman" pitchFamily="18" charset="0"/>
            </a:endParaRPr>
          </a:p>
        </p:txBody>
      </p:sp>
      <p:graphicFrame>
        <p:nvGraphicFramePr>
          <p:cNvPr id="17" name="Таблица 16"/>
          <p:cNvGraphicFramePr/>
          <p:nvPr/>
        </p:nvGraphicFramePr>
        <p:xfrm>
          <a:off x="4953000" y="620713"/>
          <a:ext cx="4824536" cy="815340"/>
        </p:xfrm>
        <a:graphic>
          <a:graphicData uri="http://schemas.openxmlformats.org/drawingml/2006/table">
            <a:tbl>
              <a:tblPr/>
              <a:tblGrid>
                <a:gridCol w="106101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763521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9106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Критерий Р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Определение уровня загрязнения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&lt; 0,26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пониженный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3768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0,26 ≤ Р &lt; 0,37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повышенный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4032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0,37 ≤ Р &lt;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0367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Р ≥ 0,45</a:t>
                      </a:r>
                      <a:endParaRPr lang="ru-RU" sz="100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0"/>
                        </a:spcAft>
                      </a:pPr>
                      <a:r>
                        <a:rPr lang="ru-RU" sz="1000" dirty="0">
                          <a:effectLst/>
                          <a:latin typeface="Times New Roman" panose="02020603050405020304" pitchFamily="18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очень высокий</a:t>
                      </a:r>
                      <a:endParaRPr lang="ru-RU" sz="10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15392" name="Прямоугольник 18"/>
          <p:cNvSpPr>
            <a:spLocks noChangeArrowheads="1"/>
          </p:cNvSpPr>
          <p:nvPr/>
        </p:nvSpPr>
        <p:spPr bwMode="auto">
          <a:xfrm>
            <a:off x="4953000" y="2349500"/>
            <a:ext cx="4824413" cy="2762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 eaLnBrk="0" hangingPunct="0"/>
            <a:r>
              <a:rPr lang="ru-RU" i="1">
                <a:solidFill>
                  <a:schemeClr val="tx1"/>
                </a:solidFill>
                <a:cs typeface="Times New Roman" pitchFamily="18" charset="0"/>
              </a:rPr>
              <a:t>Условия предоставления предупреждений о НМУ различной степени</a:t>
            </a:r>
            <a:endParaRPr lang="ru-RU" altLang="ru-RU" sz="1800">
              <a:solidFill>
                <a:schemeClr val="tx1"/>
              </a:solidFill>
              <a:cs typeface="Times New Roman" pitchFamily="18" charset="0"/>
            </a:endParaRPr>
          </a:p>
        </p:txBody>
      </p:sp>
      <p:graphicFrame>
        <p:nvGraphicFramePr>
          <p:cNvPr id="20" name="Таблица 19"/>
          <p:cNvGraphicFramePr/>
          <p:nvPr/>
        </p:nvGraphicFramePr>
        <p:xfrm>
          <a:off x="5024438" y="2708275"/>
          <a:ext cx="4736976" cy="2225518"/>
        </p:xfrm>
        <a:graphic>
          <a:graphicData uri="http://schemas.openxmlformats.org/drawingml/2006/table">
            <a:tbl>
              <a:tblPr/>
              <a:tblGrid>
                <a:gridCol w="872107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3864869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</a:tblGrid>
              <a:tr h="70791"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lvl="0" algn="ctr" eaLnBrk="1" fontAlgn="ctr" hangingPunct="1">
                        <a:buNone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Степени НМУ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>
                      <a:lvl1pPr marL="0" lvl="0" indent="0" algn="l" defTabSz="914400" rtl="0" eaLnBrk="0" fontAlgn="base" latinLnBrk="0" hangingPunct="0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sz="1800"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</a:defRPr>
                      </a:lvl1pPr>
                      <a:lvl2pPr marL="457200" lvl="1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2pPr>
                      <a:lvl3pPr marL="914400" lvl="2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3pPr>
                      <a:lvl4pPr marL="1371600" lvl="3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4pPr>
                      <a:lvl5pPr marL="1828800" lvl="4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Font typeface="Arial" panose="020B0604020202020204" pitchFamily="34" charset="0"/>
                        <a:buNone/>
                        <a:defRPr b="0" i="0" u="none" kern="1200" baseline="0">
                          <a:solidFill>
                            <a:schemeClr val="tx1"/>
                          </a:solidFill>
                          <a:latin typeface="Calibri" panose="020F0502020204030204" pitchFamily="34" charset="0"/>
                          <a:ea typeface="+mn-ea"/>
                          <a:cs typeface="+mn-cs"/>
                        </a:defRPr>
                      </a:lvl5pPr>
                    </a:lstStyle>
                    <a:p>
                      <a:pPr marL="0" marR="0" lvl="0" indent="0" algn="ctr" defTabSz="914400" rtl="0" eaLnBrk="1" fontAlgn="ctr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Условия предоставления предупреждений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89668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1ПДКм.р&lt; СИ &lt; 3ПДКм.р. или СИ ≥ 3ПДКм.р.</a:t>
                      </a: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;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defRPr/>
                      </a:pP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или </a:t>
                      </a: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endParaRPr lang="kk-KZ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но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</a:t>
                      </a: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СИ &lt; 3ПДКм.р.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2 степень</a:t>
                      </a:r>
                      <a:endParaRPr lang="ru-RU" altLang="en-US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ct val="0"/>
                        </a:spcBef>
                        <a:spcAft>
                          <a:spcPct val="0"/>
                        </a:spcAft>
                        <a:buClrTx/>
                        <a:buSzTx/>
                        <a:buFont typeface="Arial" panose="020B0604020202020204" pitchFamily="34" charset="0"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а также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на всех или на подавляющей части постах выполняется условие СИ ≥ 3ПДКм.р</a:t>
                      </a:r>
                      <a:r>
                        <a:rPr lang="ru-RU" sz="900" dirty="0" smtClean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.</a:t>
                      </a: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495539">
                <a:tc>
                  <a:txBody>
                    <a:bodyPr/>
                    <a:lstStyle/>
                    <a:p>
                      <a:pPr marL="0" marR="0" lvl="0" indent="0" algn="ctr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defRPr/>
                      </a:pPr>
                      <a:r>
                        <a:rPr lang="kk-KZ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3 степень</a:t>
                      </a:r>
                      <a:endParaRPr lang="ru-RU" sz="900" dirty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L>
                    <a:lnR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R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kk-KZ" altLang="en-US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Значение параметра «Р» соответствует очень высокой степени, </a:t>
                      </a:r>
                      <a:r>
                        <a:rPr lang="ru-RU" sz="900" dirty="0">
                          <a:latin typeface="Times New Roman" panose="02020603050405020304" pitchFamily="18" charset="0"/>
                          <a:cs typeface="Times New Roman" panose="02020603050405020304" pitchFamily="18" charset="0"/>
                        </a:rPr>
                        <a:t>в течение двух суток подряд или более, а также всех или на подавляющей части постах выполняется условие СИ ≥ 5ПДКм.р. </a:t>
                      </a:r>
                      <a:endParaRPr lang="ru-RU" sz="900" dirty="0" smtClean="0">
                        <a:latin typeface="Times New Roman" panose="02020603050405020304" pitchFamily="18" charset="0"/>
                        <a:cs typeface="Times New Roman" panose="02020603050405020304" pitchFamily="18" charset="0"/>
                      </a:endParaRPr>
                    </a:p>
                  </a:txBody>
                  <a:tcPr marL="0" marR="0" marT="0" marB="0" anchor="ctr">
                    <a:lnL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T w="6350" cap="flat" cmpd="sng">
                      <a:solidFill>
                        <a:srgbClr val="000000"/>
                      </a:solidFill>
                      <a:prstDash val="solid"/>
                      <a:headEnd type="none" w="med" len="med"/>
                      <a:tailEnd type="none" w="med" len="med"/>
                    </a:lnT>
                    <a:lnB w="635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noFill/>
                  </a:tcPr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15411" name="TextBox 20"/>
          <p:cNvSpPr txBox="1">
            <a:spLocks noChangeArrowheads="1"/>
          </p:cNvSpPr>
          <p:nvPr/>
        </p:nvSpPr>
        <p:spPr bwMode="auto">
          <a:xfrm>
            <a:off x="5024438" y="4941888"/>
            <a:ext cx="4737100" cy="339725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  <p:txBody>
          <a:bodyPr>
            <a:spAutoFit/>
          </a:bodyPr>
          <a:lstStyle/>
          <a:p>
            <a:pPr algn="just" fontAlgn="b"/>
            <a:r>
              <a:rPr lang="ru-RU" sz="700" i="1">
                <a:solidFill>
                  <a:schemeClr val="tx1"/>
                </a:solidFill>
                <a:cs typeface="Times New Roman" pitchFamily="18" charset="0"/>
              </a:rPr>
              <a:t>* </a:t>
            </a:r>
            <a:r>
              <a:rPr lang="ru-RU" sz="800" i="1">
                <a:solidFill>
                  <a:srgbClr val="000000"/>
                </a:solidFill>
                <a:cs typeface="Times New Roman" pitchFamily="18" charset="0"/>
              </a:rPr>
              <a:t>Текущая и прогнозируемая синоптическая ситуация и комплекс неблагоприятных метеорологических условий, способствуют дальнейшему накоплению загрязняющих веществ в атмосфере</a:t>
            </a:r>
            <a:endParaRPr lang="en-US" sz="800" i="1">
              <a:solidFill>
                <a:srgbClr val="000000"/>
              </a:solidFill>
              <a:cs typeface="Times New Roman" pitchFamily="18" charset="0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Стандартная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28878</TotalTime>
  <Words>780</Words>
  <Application>Microsoft Office PowerPoint</Application>
  <PresentationFormat>Лист A4 (210x297 мм)</PresentationFormat>
  <Paragraphs>101</Paragraphs>
  <Slides>2</Slides>
  <Notes>0</Notes>
  <HiddenSlides>0</HiddenSlides>
  <MMClips>0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1</vt:i4>
      </vt:variant>
      <vt:variant>
        <vt:lpstr>Заголовки слайдов</vt:lpstr>
      </vt:variant>
      <vt:variant>
        <vt:i4>2</vt:i4>
      </vt:variant>
    </vt:vector>
  </HeadingPairs>
  <TitlesOfParts>
    <vt:vector size="7" baseType="lpstr">
      <vt:lpstr>宋体</vt:lpstr>
      <vt:lpstr>Arial</vt:lpstr>
      <vt:lpstr>Calibri</vt:lpstr>
      <vt:lpstr>Times New Roman</vt:lpstr>
      <vt:lpstr>Тема Office</vt:lpstr>
      <vt:lpstr>Презентация PowerPoint</vt:lpstr>
      <vt:lpstr>Презентация PowerPoint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Слайд 1</dc:title>
  <dc:creator>Ольга Корнюхова</dc:creator>
  <cp:lastModifiedBy>Scanex-ip2</cp:lastModifiedBy>
  <cp:revision>7011</cp:revision>
  <cp:lastPrinted>2021-07-01T09:11:30Z</cp:lastPrinted>
  <dcterms:created xsi:type="dcterms:W3CDTF">2018-03-27T06:03:00Z</dcterms:created>
  <dcterms:modified xsi:type="dcterms:W3CDTF">2026-03-21T06:18:16Z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1049-11.2.0.9144</vt:lpwstr>
  </property>
</Properties>
</file>