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91" d="100"/>
          <a:sy n="91" d="100"/>
        </p:scale>
        <p:origin x="9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42242996"/>
              </p:ext>
            </p:extLst>
          </p:nvPr>
        </p:nvGraphicFramePr>
        <p:xfrm>
          <a:off x="344489" y="2511207"/>
          <a:ext cx="4608512" cy="2006918"/>
        </p:xfrm>
        <a:graphic>
          <a:graphicData uri="http://schemas.openxmlformats.org/drawingml/2006/table">
            <a:tbl>
              <a:tblPr/>
              <a:tblGrid>
                <a:gridCol w="4608512">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081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en-US"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наурыз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31383" y="215900"/>
            <a:ext cx="4816721"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smtClean="0">
                <a:latin typeface="Times New Roman" panose="02020603050405020304" pitchFamily="18" charset="0"/>
                <a:cs typeface="Times New Roman" panose="02020603050405020304" pitchFamily="18" charset="0"/>
              </a:rPr>
              <a:t>23 </a:t>
            </a:r>
            <a:r>
              <a:rPr lang="kk-KZ" sz="1100" b="1" dirty="0" smtClean="0">
                <a:latin typeface="Times New Roman" panose="02020603050405020304" pitchFamily="18" charset="0"/>
                <a:cs typeface="Times New Roman" panose="02020603050405020304" pitchFamily="18" charset="0"/>
              </a:rPr>
              <a:t>наурызға а</a:t>
            </a:r>
            <a:r>
              <a:rPr lang="kk-KZ" altLang="ru-RU" sz="1100" b="1" dirty="0" smtClean="0">
                <a:latin typeface="Times New Roman" pitchFamily="18" charset="0"/>
                <a:cs typeface="Times New Roman" pitchFamily="18" charset="0"/>
              </a:rPr>
              <a:t>уа-райы </a:t>
            </a:r>
            <a:r>
              <a:rPr lang="kk-KZ" altLang="ru-RU" sz="1100" b="1" dirty="0">
                <a:latin typeface="Times New Roman" pitchFamily="18" charset="0"/>
                <a:cs typeface="Times New Roman" pitchFamily="18" charset="0"/>
              </a:rPr>
              <a:t>болжамы</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2026 ж. </a:t>
            </a:r>
            <a:r>
              <a:rPr lang="ru-RU" altLang="ru-RU" sz="1100" b="1" dirty="0" smtClean="0">
                <a:solidFill>
                  <a:srgbClr val="000000"/>
                </a:solidFill>
                <a:latin typeface="Times New Roman" pitchFamily="18" charset="0"/>
                <a:cs typeface="Times New Roman" pitchFamily="18" charset="0"/>
              </a:rPr>
              <a:t>22 </a:t>
            </a:r>
            <a:r>
              <a:rPr lang="kk-KZ" sz="1100" b="1" dirty="0" smtClean="0">
                <a:latin typeface="Times New Roman" panose="02020603050405020304" pitchFamily="18" charset="0"/>
                <a:cs typeface="Times New Roman" panose="02020603050405020304" pitchFamily="18" charset="0"/>
              </a:rPr>
              <a:t>наурыз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20-дан</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23 </a:t>
            </a:r>
            <a:r>
              <a:rPr lang="kk-KZ" sz="1100" b="1" dirty="0" smtClean="0">
                <a:latin typeface="Times New Roman" panose="02020603050405020304" pitchFamily="18" charset="0"/>
                <a:cs typeface="Times New Roman" panose="02020603050405020304" pitchFamily="18" charset="0"/>
              </a:rPr>
              <a:t>наурыз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20-ға </a:t>
            </a:r>
            <a:r>
              <a:rPr lang="ru-RU" altLang="ru-RU" sz="1100" b="1" dirty="0" err="1" smtClean="0">
                <a:solidFill>
                  <a:srgbClr val="000000"/>
                </a:solidFill>
                <a:latin typeface="Times New Roman" pitchFamily="18" charset="0"/>
                <a:cs typeface="Times New Roman" pitchFamily="18" charset="0"/>
              </a:rPr>
              <a:t>дейін</a:t>
            </a:r>
            <a:endParaRPr lang="ru-RU" altLang="ru-RU" sz="1100" b="1" dirty="0">
              <a:solidFill>
                <a:srgbClr val="000000"/>
              </a:solidFill>
              <a:latin typeface="Times New Roman" pitchFamily="18" charset="0"/>
              <a:cs typeface="Times New Roman" pitchFamily="18" charset="0"/>
              <a:sym typeface="+mn-ea"/>
            </a:endParaRPr>
          </a:p>
          <a:p>
            <a:pPr algn="just"/>
            <a:r>
              <a:rPr lang="kk-KZ" altLang="ru-RU" sz="1100" dirty="0" smtClean="0">
                <a:latin typeface="Times New Roman" panose="02020603050405020304" pitchFamily="18" charset="0"/>
                <a:cs typeface="Times New Roman" panose="02020603050405020304" pitchFamily="18" charset="0"/>
                <a:sym typeface="+mn-ea"/>
              </a:rPr>
              <a:t>Көшпелі бұлтты</a:t>
            </a:r>
            <a:r>
              <a:rPr lang="kk-KZ" altLang="ru-RU" sz="1100" dirty="0" smtClean="0">
                <a:latin typeface="Times New Roman" panose="02020603050405020304" pitchFamily="18" charset="0"/>
                <a:cs typeface="Times New Roman" panose="02020603050405020304" pitchFamily="18" charset="0"/>
                <a:sym typeface="+mn-ea"/>
              </a:rPr>
              <a:t>, жауын-шашынсыз. </a:t>
            </a:r>
            <a:r>
              <a:rPr lang="kk-KZ" altLang="ru-RU" sz="1100" dirty="0" smtClean="0">
                <a:latin typeface="Times New Roman" panose="02020603050405020304" pitchFamily="18" charset="0"/>
                <a:cs typeface="Times New Roman" panose="02020603050405020304" pitchFamily="18" charset="0"/>
                <a:sym typeface="+mn-ea"/>
              </a:rPr>
              <a:t>Солтүстік-шығыстан жел </a:t>
            </a:r>
            <a:r>
              <a:rPr lang="kk-KZ" altLang="ru-RU" sz="1100" dirty="0" smtClean="0">
                <a:latin typeface="Times New Roman" panose="02020603050405020304" pitchFamily="18" charset="0"/>
                <a:cs typeface="Times New Roman" panose="02020603050405020304" pitchFamily="18" charset="0"/>
                <a:sym typeface="+mn-ea"/>
              </a:rPr>
              <a:t>соғады, </a:t>
            </a:r>
            <a:r>
              <a:rPr lang="kk-KZ" altLang="ru-RU" sz="1100" dirty="0">
                <a:latin typeface="Times New Roman" panose="02020603050405020304" pitchFamily="18" charset="0"/>
                <a:cs typeface="Times New Roman" panose="02020603050405020304" pitchFamily="18" charset="0"/>
                <a:sym typeface="+mn-ea"/>
              </a:rPr>
              <a:t>күші </a:t>
            </a:r>
            <a:r>
              <a:rPr lang="kk-KZ" altLang="ru-RU" sz="1100" dirty="0" smtClean="0">
                <a:latin typeface="Times New Roman" panose="02020603050405020304" pitchFamily="18" charset="0"/>
                <a:cs typeface="Times New Roman" panose="02020603050405020304" pitchFamily="18" charset="0"/>
                <a:sym typeface="+mn-ea"/>
              </a:rPr>
              <a:t>5-10 </a:t>
            </a:r>
            <a:r>
              <a:rPr lang="kk-KZ" altLang="ru-RU" sz="1100" dirty="0" smtClean="0">
                <a:latin typeface="Times New Roman" panose="02020603050405020304" pitchFamily="18" charset="0"/>
                <a:cs typeface="Times New Roman" panose="02020603050405020304" pitchFamily="18" charset="0"/>
                <a:sym typeface="+mn-ea"/>
              </a:rPr>
              <a:t>м/с</a:t>
            </a:r>
            <a:r>
              <a:rPr lang="kk-KZ" altLang="ru-RU" sz="1100" dirty="0">
                <a:latin typeface="Times New Roman" panose="02020603050405020304" pitchFamily="18" charset="0"/>
                <a:cs typeface="Times New Roman" panose="02020603050405020304" pitchFamily="18" charset="0"/>
                <a:sym typeface="+mn-ea"/>
              </a:rPr>
              <a:t>. Ауа температурасы </a:t>
            </a:r>
            <a:r>
              <a:rPr lang="kk-KZ" altLang="ru-RU" sz="1100" dirty="0" smtClean="0">
                <a:latin typeface="Times New Roman" panose="02020603050405020304" pitchFamily="18" charset="0"/>
                <a:cs typeface="Times New Roman" panose="02020603050405020304" pitchFamily="18" charset="0"/>
                <a:sym typeface="+mn-ea"/>
              </a:rPr>
              <a:t>түнде </a:t>
            </a:r>
            <a:r>
              <a:rPr lang="kk-KZ" altLang="ru-RU" sz="1100" dirty="0" smtClean="0">
                <a:latin typeface="Times New Roman" panose="02020603050405020304" pitchFamily="18" charset="0"/>
                <a:cs typeface="Times New Roman" panose="02020603050405020304" pitchFamily="18" charset="0"/>
                <a:sym typeface="+mn-ea"/>
              </a:rPr>
              <a:t>0-2, </a:t>
            </a:r>
            <a:r>
              <a:rPr lang="kk-KZ" altLang="ru-RU" sz="1100" dirty="0" smtClean="0">
                <a:latin typeface="Times New Roman" panose="02020603050405020304" pitchFamily="18" charset="0"/>
                <a:cs typeface="Times New Roman" panose="02020603050405020304" pitchFamily="18" charset="0"/>
                <a:sym typeface="+mn-ea"/>
              </a:rPr>
              <a:t>күндіз </a:t>
            </a:r>
            <a:r>
              <a:rPr lang="kk-KZ" altLang="ru-RU" sz="1100" dirty="0" smtClean="0">
                <a:latin typeface="Times New Roman" panose="02020603050405020304" pitchFamily="18" charset="0"/>
                <a:cs typeface="Times New Roman" panose="02020603050405020304" pitchFamily="18" charset="0"/>
                <a:sym typeface="+mn-ea"/>
              </a:rPr>
              <a:t>10-12 градус </a:t>
            </a:r>
            <a:r>
              <a:rPr lang="kk-KZ" altLang="ru-RU" sz="1100" dirty="0" smtClean="0">
                <a:latin typeface="Times New Roman" panose="02020603050405020304" pitchFamily="18" charset="0"/>
                <a:cs typeface="Times New Roman" panose="02020603050405020304" pitchFamily="18" charset="0"/>
                <a:sym typeface="+mn-ea"/>
              </a:rPr>
              <a:t>жылы болады.</a:t>
            </a:r>
          </a:p>
          <a:p>
            <a:pPr algn="ctr"/>
            <a:r>
              <a:rPr lang="kk-KZ" altLang="ru-RU" sz="1100" b="1" dirty="0" smtClean="0">
                <a:latin typeface="Times New Roman" panose="02020603050405020304" pitchFamily="18" charset="0"/>
                <a:cs typeface="Times New Roman" panose="02020603050405020304" pitchFamily="18" charset="0"/>
                <a:sym typeface="+mn-ea"/>
              </a:rPr>
              <a:t>Түнде </a:t>
            </a:r>
            <a:r>
              <a:rPr lang="kk-KZ" altLang="ru-RU" sz="1100" b="1" dirty="0" smtClean="0">
                <a:latin typeface="Times New Roman" panose="02020603050405020304" pitchFamily="18" charset="0"/>
                <a:cs typeface="Times New Roman" panose="02020603050405020304" pitchFamily="18" charset="0"/>
                <a:sym typeface="+mn-ea"/>
              </a:rPr>
              <a:t>24 </a:t>
            </a:r>
            <a:r>
              <a:rPr lang="kk-KZ" altLang="ru-RU" sz="1100" b="1" dirty="0" smtClean="0">
                <a:latin typeface="Times New Roman" panose="02020603050405020304" pitchFamily="18" charset="0"/>
                <a:cs typeface="Times New Roman" panose="02020603050405020304" pitchFamily="18" charset="0"/>
                <a:sym typeface="+mn-ea"/>
              </a:rPr>
              <a:t>наурызға ауа-райы болжамы</a:t>
            </a:r>
            <a:endParaRPr lang="kk-KZ" sz="1100" b="1" dirty="0" smtClean="0">
              <a:solidFill>
                <a:srgbClr val="000000"/>
              </a:solidFill>
              <a:latin typeface="Times New Roman" pitchFamily="18" charset="0"/>
              <a:cs typeface="Times New Roman" pitchFamily="18" charset="0"/>
            </a:endParaRPr>
          </a:p>
          <a:p>
            <a:pPr algn="ctr"/>
            <a:r>
              <a:rPr lang="ru-RU" sz="1100" b="1" dirty="0" smtClean="0">
                <a:solidFill>
                  <a:srgbClr val="000000"/>
                </a:solidFill>
                <a:latin typeface="Times New Roman" pitchFamily="18" charset="0"/>
                <a:cs typeface="Times New Roman" pitchFamily="18" charset="0"/>
              </a:rPr>
              <a:t>2026 ж. </a:t>
            </a:r>
            <a:r>
              <a:rPr lang="kk-KZ" sz="1100" b="1" dirty="0" smtClean="0">
                <a:solidFill>
                  <a:srgbClr val="000000"/>
                </a:solidFill>
                <a:latin typeface="Times New Roman" pitchFamily="18" charset="0"/>
                <a:cs typeface="Times New Roman" pitchFamily="18" charset="0"/>
              </a:rPr>
              <a:t>23 </a:t>
            </a:r>
            <a:r>
              <a:rPr lang="kk-KZ" sz="1100" b="1" dirty="0" smtClean="0">
                <a:solidFill>
                  <a:srgbClr val="000000"/>
                </a:solidFill>
                <a:latin typeface="Times New Roman" pitchFamily="18" charset="0"/>
                <a:cs typeface="Times New Roman" pitchFamily="18" charset="0"/>
              </a:rPr>
              <a:t>наурыз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20-дан </a:t>
            </a:r>
            <a:r>
              <a:rPr lang="ru-RU" sz="1100" b="1" dirty="0" err="1" smtClean="0">
                <a:solidFill>
                  <a:srgbClr val="000000"/>
                </a:solidFill>
                <a:latin typeface="Times New Roman" pitchFamily="18" charset="0"/>
                <a:cs typeface="Times New Roman" pitchFamily="18" charset="0"/>
              </a:rPr>
              <a:t>бастап</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24 </a:t>
            </a:r>
            <a:r>
              <a:rPr lang="kk-KZ" sz="1100" b="1" dirty="0" smtClean="0">
                <a:latin typeface="Times New Roman" panose="02020603050405020304" pitchFamily="18" charset="0"/>
                <a:cs typeface="Times New Roman" panose="02020603050405020304" pitchFamily="18" charset="0"/>
              </a:rPr>
              <a:t>наурыз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08-ге </a:t>
            </a:r>
            <a:r>
              <a:rPr lang="ru-RU" sz="1100" b="1" dirty="0" err="1" smtClean="0">
                <a:solidFill>
                  <a:srgbClr val="000000"/>
                </a:solidFill>
                <a:latin typeface="Times New Roman" pitchFamily="18" charset="0"/>
                <a:cs typeface="Times New Roman" pitchFamily="18" charset="0"/>
              </a:rPr>
              <a:t>дейін</a:t>
            </a:r>
            <a:endParaRPr lang="ru-RU" sz="1100" b="1" dirty="0" smtClean="0">
              <a:solidFill>
                <a:srgbClr val="000000"/>
              </a:solidFill>
              <a:latin typeface="Times New Roman" pitchFamily="18" charset="0"/>
              <a:cs typeface="Times New Roman" pitchFamily="18" charset="0"/>
            </a:endParaRPr>
          </a:p>
          <a:p>
            <a:pPr algn="just"/>
            <a:r>
              <a:rPr lang="kk-KZ" altLang="ru-RU" sz="1100" dirty="0">
                <a:latin typeface="Times New Roman" panose="02020603050405020304" pitchFamily="18" charset="0"/>
                <a:cs typeface="Times New Roman" panose="02020603050405020304" pitchFamily="18" charset="0"/>
                <a:sym typeface="+mn-ea"/>
              </a:rPr>
              <a:t>Көшпелі бұлтты, жауын-шашынсыз. </a:t>
            </a:r>
            <a:r>
              <a:rPr lang="kk-KZ" altLang="ru-RU" sz="1100" dirty="0" smtClean="0">
                <a:latin typeface="Times New Roman" panose="02020603050405020304" pitchFamily="18" charset="0"/>
                <a:cs typeface="Times New Roman" panose="02020603050405020304" pitchFamily="18" charset="0"/>
                <a:sym typeface="+mn-ea"/>
              </a:rPr>
              <a:t>Ш</a:t>
            </a:r>
            <a:r>
              <a:rPr lang="kk-KZ" altLang="ru-RU" sz="1100" dirty="0" smtClean="0">
                <a:latin typeface="Times New Roman" panose="02020603050405020304" pitchFamily="18" charset="0"/>
                <a:cs typeface="Times New Roman" panose="02020603050405020304" pitchFamily="18" charset="0"/>
                <a:sym typeface="+mn-ea"/>
              </a:rPr>
              <a:t>ығыстан </a:t>
            </a:r>
            <a:r>
              <a:rPr lang="kk-KZ" altLang="ru-RU" sz="1100" dirty="0" smtClean="0">
                <a:latin typeface="Times New Roman" panose="02020603050405020304" pitchFamily="18" charset="0"/>
                <a:cs typeface="Times New Roman" panose="02020603050405020304" pitchFamily="18" charset="0"/>
                <a:sym typeface="+mn-ea"/>
              </a:rPr>
              <a:t>жел соғады</a:t>
            </a:r>
            <a:r>
              <a:rPr lang="kk-KZ" sz="1100" dirty="0" smtClean="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5-10 </a:t>
            </a:r>
            <a:r>
              <a:rPr lang="kk-KZ" sz="1100" dirty="0" smtClean="0">
                <a:latin typeface="Times New Roman" panose="02020603050405020304" pitchFamily="18" charset="0"/>
                <a:cs typeface="Times New Roman" panose="02020603050405020304" pitchFamily="18" charset="0"/>
              </a:rPr>
              <a:t>м/с. Ауа температурасы 1-3 градус </a:t>
            </a:r>
            <a:r>
              <a:rPr lang="kk-KZ" sz="1100" dirty="0" smtClean="0">
                <a:latin typeface="Times New Roman" panose="02020603050405020304" pitchFamily="18" charset="0"/>
                <a:cs typeface="Times New Roman" panose="02020603050405020304" pitchFamily="18" charset="0"/>
              </a:rPr>
              <a:t>жылы болады</a:t>
            </a:r>
            <a:r>
              <a:rPr lang="ru-RU" sz="1100" dirty="0" smtClean="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58964710"/>
              </p:ext>
            </p:extLst>
          </p:nvPr>
        </p:nvGraphicFramePr>
        <p:xfrm>
          <a:off x="5009368" y="4017596"/>
          <a:ext cx="4667576" cy="2233076"/>
        </p:xfrm>
        <a:graphic>
          <a:graphicData uri="http://schemas.openxmlformats.org/drawingml/2006/table">
            <a:tbl>
              <a:tblPr firstRow="1" bandRow="1">
                <a:tableStyleId>{5C22544A-7EE6-4342-B048-85BDC9FD1C3A}</a:tableStyleId>
              </a:tblPr>
              <a:tblGrid>
                <a:gridCol w="1887848">
                  <a:extLst>
                    <a:ext uri="{9D8B030D-6E8A-4147-A177-3AD203B41FA5}">
                      <a16:colId xmlns="" xmlns:a16="http://schemas.microsoft.com/office/drawing/2014/main" val="3583770891"/>
                    </a:ext>
                  </a:extLst>
                </a:gridCol>
                <a:gridCol w="1425868">
                  <a:extLst>
                    <a:ext uri="{9D8B030D-6E8A-4147-A177-3AD203B41FA5}">
                      <a16:colId xmlns="" xmlns:a16="http://schemas.microsoft.com/office/drawing/2014/main" val="1276116030"/>
                    </a:ext>
                  </a:extLst>
                </a:gridCol>
                <a:gridCol w="1353860">
                  <a:extLst>
                    <a:ext uri="{9D8B030D-6E8A-4147-A177-3AD203B41FA5}">
                      <a16:colId xmlns="" xmlns:a16="http://schemas.microsoft.com/office/drawing/2014/main" val="2096923049"/>
                    </a:ext>
                  </a:extLst>
                </a:gridCol>
              </a:tblGrid>
              <a:tr h="419516">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Ластаушы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зат</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Нақты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шоғырлану</a:t>
                      </a:r>
                      <a:r>
                        <a:rPr lang="ru-RU" sz="105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50" dirty="0">
                          <a:solidFill>
                            <a:schemeClr val="tx1"/>
                          </a:solidFill>
                          <a:latin typeface="Times New Roman" panose="02020603050405020304" pitchFamily="18" charset="0"/>
                          <a:cs typeface="Times New Roman" panose="02020603050405020304" pitchFamily="18" charset="0"/>
                        </a:rPr>
                        <a:t>ШЖШ асу</a:t>
                      </a:r>
                      <a:r>
                        <a:rPr lang="kk-KZ" sz="1050" baseline="0" dirty="0">
                          <a:solidFill>
                            <a:schemeClr val="tx1"/>
                          </a:solidFill>
                          <a:latin typeface="Times New Roman" panose="02020603050405020304" pitchFamily="18" charset="0"/>
                          <a:cs typeface="Times New Roman" panose="02020603050405020304" pitchFamily="18" charset="0"/>
                        </a:rPr>
                        <a:t> еселігі</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107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214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1500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0.999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137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343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2.2</a:t>
                      </a: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63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148224056"/>
              </p:ext>
            </p:extLst>
          </p:nvPr>
        </p:nvGraphicFramePr>
        <p:xfrm>
          <a:off x="5046901" y="6237312"/>
          <a:ext cx="4824413" cy="388913"/>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88909" y="2092185"/>
            <a:ext cx="4859195"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2026 жылғы </a:t>
            </a:r>
            <a:r>
              <a:rPr lang="kk-KZ" sz="1200" dirty="0" smtClean="0">
                <a:solidFill>
                  <a:schemeClr val="tx1"/>
                </a:solidFill>
                <a:latin typeface="Times New Roman" panose="02020603050405020304" pitchFamily="18" charset="0"/>
                <a:cs typeface="Times New Roman" panose="02020603050405020304" pitchFamily="18" charset="0"/>
              </a:rPr>
              <a:t>23 </a:t>
            </a:r>
            <a:r>
              <a:rPr lang="kk-KZ" sz="1200" dirty="0" smtClean="0">
                <a:solidFill>
                  <a:schemeClr val="tx1"/>
                </a:solidFill>
                <a:latin typeface="Times New Roman" panose="02020603050405020304" pitchFamily="18" charset="0"/>
                <a:cs typeface="Times New Roman" panose="02020603050405020304" pitchFamily="18" charset="0"/>
              </a:rPr>
              <a:t>наурызда, </a:t>
            </a:r>
            <a:r>
              <a:rPr lang="kk-KZ" sz="1200" dirty="0" smtClean="0">
                <a:solidFill>
                  <a:schemeClr val="tx1"/>
                </a:solidFill>
                <a:latin typeface="Times New Roman" panose="02020603050405020304" pitchFamily="18" charset="0"/>
                <a:cs typeface="Times New Roman" panose="02020603050405020304" pitchFamily="18" charset="0"/>
              </a:rPr>
              <a:t>24 </a:t>
            </a:r>
            <a:r>
              <a:rPr lang="kk-KZ" sz="1200" dirty="0" smtClean="0">
                <a:solidFill>
                  <a:schemeClr val="tx1"/>
                </a:solidFill>
                <a:latin typeface="Times New Roman" panose="02020603050405020304" pitchFamily="18" charset="0"/>
                <a:cs typeface="Times New Roman" panose="02020603050405020304" pitchFamily="18" charset="0"/>
              </a:rPr>
              <a:t>наурыз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88909" y="3199030"/>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Сагинтаева А.Т.</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43155</TotalTime>
  <Words>528</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6674</cp:revision>
  <cp:lastPrinted>2021-07-01T07:38:07Z</cp:lastPrinted>
  <dcterms:created xsi:type="dcterms:W3CDTF">2018-03-27T06:03:00Z</dcterms:created>
  <dcterms:modified xsi:type="dcterms:W3CDTF">2026-03-22T07:00:34Z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