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4" d="100"/>
          <a:sy n="104" d="100"/>
        </p:scale>
        <p:origin x="58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35904413"/>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№81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БАССЕЙНІ </a:t>
                      </a:r>
                      <a:r>
                        <a:rPr lang="kk-KZ" altLang="x-none" sz="16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22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64612574"/>
              </p:ext>
            </p:extLst>
          </p:nvPr>
        </p:nvGraphicFramePr>
        <p:xfrm>
          <a:off x="4854548" y="6199894"/>
          <a:ext cx="4955395" cy="465878"/>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жылғы</a:t>
                      </a:r>
                      <a:r>
                        <a:rPr lang="ru-RU" sz="700" i="1" dirty="0" smtClean="0">
                          <a:latin typeface="Times New Roman" panose="02020603050405020304" pitchFamily="18" charset="0"/>
                          <a:cs typeface="Times New Roman" panose="02020603050405020304" pitchFamily="18" charset="0"/>
                        </a:rPr>
                        <a:t> 02 </a:t>
                      </a:r>
                      <a:r>
                        <a:rPr lang="ru-RU" sz="700" i="1" dirty="0" err="1" smtClean="0">
                          <a:latin typeface="Times New Roman" panose="02020603050405020304" pitchFamily="18" charset="0"/>
                          <a:cs typeface="Times New Roman" panose="02020603050405020304" pitchFamily="18" charset="0"/>
                        </a:rPr>
                        <a:t>тамыздағы</a:t>
                      </a:r>
                      <a:r>
                        <a:rPr lang="ru-RU" sz="700" i="1" dirty="0" smtClean="0">
                          <a:latin typeface="Times New Roman" panose="02020603050405020304" pitchFamily="18" charset="0"/>
                          <a:cs typeface="Times New Roman" panose="02020603050405020304" pitchFamily="18" charset="0"/>
                        </a:rPr>
                        <a:t> № ҚР ДСМ-70 «</a:t>
                      </a:r>
                      <a:r>
                        <a:rPr lang="ru-RU" sz="700" i="1" dirty="0" err="1" smtClean="0">
                          <a:latin typeface="Times New Roman" panose="02020603050405020304" pitchFamily="18" charset="0"/>
                          <a:cs typeface="Times New Roman" panose="02020603050405020304" pitchFamily="18" charset="0"/>
                        </a:rPr>
                        <a:t>Қалалық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және</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ауылдық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елді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мекендердегі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ауасының</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гигиеналық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бұйрығына</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сәйкес</a:t>
                      </a:r>
                      <a:r>
                        <a:rPr lang="ru-RU" sz="700" i="1" baseline="0"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98375" y="3751737"/>
            <a:ext cx="4955395"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наурыздағы</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51007" y="213003"/>
            <a:ext cx="4908111"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sz="1200" b="1" dirty="0" smtClean="0">
                <a:latin typeface="Times New Roman" panose="02020603050405020304" pitchFamily="18" charset="0"/>
                <a:cs typeface="Times New Roman" panose="02020603050405020304" pitchFamily="18" charset="0"/>
              </a:rPr>
              <a:t>23 </a:t>
            </a:r>
            <a:r>
              <a:rPr lang="ru-RU" sz="1200" b="1" dirty="0" err="1">
                <a:latin typeface="Times New Roman" panose="02020603050405020304" pitchFamily="18" charset="0"/>
                <a:cs typeface="Times New Roman" panose="02020603050405020304" pitchFamily="18" charset="0"/>
              </a:rPr>
              <a:t>наурыз</a:t>
            </a:r>
            <a:r>
              <a:rPr lang="kk-KZ" sz="1200" b="1" dirty="0">
                <a:latin typeface="Times New Roman" panose="02020603050405020304" pitchFamily="18" charset="0"/>
                <a:cs typeface="Times New Roman" panose="02020603050405020304" pitchFamily="18" charset="0"/>
              </a:rPr>
              <a:t>ға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22 </a:t>
            </a:r>
            <a:r>
              <a:rPr lang="kk-KZ" altLang="ru-RU" sz="1200" b="1" dirty="0">
                <a:latin typeface="Times New Roman" pitchFamily="18" charset="0"/>
                <a:cs typeface="Times New Roman" pitchFamily="18" charset="0"/>
              </a:rPr>
              <a:t>наурыз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a:latin typeface="Times New Roman" panose="02020603050405020304" pitchFamily="18" charset="0"/>
                <a:cs typeface="Times New Roman" panose="02020603050405020304" pitchFamily="18" charset="0"/>
              </a:rPr>
              <a:t>наурыз</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 Көшпелі бұлтты, жауын-шашынсыз. Түнде және таңертең тұман. </a:t>
            </a:r>
            <a:r>
              <a:rPr lang="kk-KZ" sz="1200" dirty="0" smtClean="0">
                <a:solidFill>
                  <a:prstClr val="black"/>
                </a:solidFill>
                <a:latin typeface="Times New Roman" pitchFamily="18" charset="0"/>
                <a:cs typeface="Times New Roman" pitchFamily="18" charset="0"/>
              </a:rPr>
              <a:t>Жел онтүстік-батыстан, батыстан соғады</a:t>
            </a:r>
            <a:r>
              <a:rPr lang="kk-KZ" sz="1200" dirty="0">
                <a:solidFill>
                  <a:prstClr val="black"/>
                </a:solidFill>
                <a:latin typeface="Times New Roman" pitchFamily="18" charset="0"/>
                <a:cs typeface="Times New Roman" pitchFamily="18" charset="0"/>
              </a:rPr>
              <a:t>, күші 4-9 м/с. Ауа температурасы түнде 2-4° аяз, күндіз </a:t>
            </a:r>
            <a:r>
              <a:rPr lang="kk-KZ" sz="1200" dirty="0" smtClean="0">
                <a:solidFill>
                  <a:prstClr val="black"/>
                </a:solidFill>
                <a:latin typeface="Times New Roman" pitchFamily="18" charset="0"/>
                <a:cs typeface="Times New Roman" pitchFamily="18" charset="0"/>
              </a:rPr>
              <a:t>5-7° </a:t>
            </a:r>
            <a:r>
              <a:rPr lang="kk-KZ" sz="1200" dirty="0">
                <a:solidFill>
                  <a:prstClr val="black"/>
                </a:solidFill>
                <a:latin typeface="Times New Roman" pitchFamily="18" charset="0"/>
                <a:cs typeface="Times New Roman" pitchFamily="18" charset="0"/>
              </a:rPr>
              <a:t>жылы болады</a:t>
            </a:r>
            <a:r>
              <a:rPr lang="kk-KZ" sz="1200" dirty="0" smtClean="0">
                <a:solidFill>
                  <a:prstClr val="black"/>
                </a:solidFill>
                <a:latin typeface="Times New Roman" pitchFamily="18" charset="0"/>
                <a:cs typeface="Times New Roman" pitchFamily="18" charset="0"/>
              </a:rPr>
              <a:t>.</a:t>
            </a:r>
          </a:p>
          <a:p>
            <a:pPr algn="just">
              <a:spcBef>
                <a:spcPts val="0"/>
              </a:spcBef>
              <a:defRPr/>
            </a:pPr>
            <a:endParaRPr lang="ru-RU" altLang="ru-RU" sz="1200" b="1" dirty="0" smtClean="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24 </a:t>
            </a:r>
            <a:r>
              <a:rPr lang="ru-RU" altLang="ru-RU" sz="1200" b="1" dirty="0" err="1">
                <a:latin typeface="Times New Roman" pitchFamily="18" charset="0"/>
                <a:cs typeface="Times New Roman" pitchFamily="18" charset="0"/>
              </a:rPr>
              <a:t>наурыз</a:t>
            </a:r>
            <a:r>
              <a:rPr lang="kk-KZ" altLang="ru-RU" sz="1200" b="1" dirty="0">
                <a:latin typeface="Times New Roman" pitchFamily="18" charset="0"/>
                <a:cs typeface="Times New Roman" pitchFamily="18" charset="0"/>
              </a:rPr>
              <a:t>ға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ru-RU" sz="1200" b="1" dirty="0" smtClean="0">
                <a:latin typeface="Times New Roman" panose="02020603050405020304" pitchFamily="18" charset="0"/>
                <a:cs typeface="Times New Roman" panose="02020603050405020304" pitchFamily="18" charset="0"/>
              </a:rPr>
              <a:t>23</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a:t>
            </a:r>
            <a:r>
              <a:rPr lang="ru-RU" sz="1200" b="1" dirty="0" smtClean="0">
                <a:latin typeface="Times New Roman" panose="02020603050405020304" pitchFamily="18" charset="0"/>
                <a:cs typeface="Times New Roman" panose="02020603050405020304" pitchFamily="18" charset="0"/>
              </a:rPr>
              <a:t>24</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endParaRPr lang="ru-RU" sz="1200" b="1" dirty="0" smtClean="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Бұлтты, жауын-шашынсыз. Жел солтүстік-батыстан соғады, күші 4-9 м/с. Ауа </a:t>
            </a:r>
            <a:r>
              <a:rPr lang="kk-KZ" sz="1200">
                <a:solidFill>
                  <a:prstClr val="black"/>
                </a:solidFill>
                <a:latin typeface="Times New Roman" pitchFamily="18" charset="0"/>
                <a:cs typeface="Times New Roman" pitchFamily="18" charset="0"/>
              </a:rPr>
              <a:t>температурасы </a:t>
            </a:r>
            <a:r>
              <a:rPr lang="kk-KZ" sz="1200" smtClean="0">
                <a:solidFill>
                  <a:prstClr val="black"/>
                </a:solidFill>
                <a:latin typeface="Times New Roman" pitchFamily="18" charset="0"/>
                <a:cs typeface="Times New Roman" pitchFamily="18" charset="0"/>
              </a:rPr>
              <a:t>1-3°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4992160" y="2528436"/>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т</a:t>
            </a:r>
            <a:r>
              <a:rPr lang="kk-KZ" sz="1200" smtClean="0">
                <a:solidFill>
                  <a:prstClr val="black"/>
                </a:solidFill>
                <a:latin typeface="Times New Roman" panose="02020603050405020304" pitchFamily="18" charset="0"/>
                <a:cs typeface="Times New Roman" panose="02020603050405020304" pitchFamily="18" charset="0"/>
              </a:rPr>
              <a:t>өмен</a:t>
            </a:r>
            <a:r>
              <a:rPr lang="ru-RU" sz="120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0" name="TextBox 13"/>
          <p:cNvSpPr txBox="1"/>
          <p:nvPr/>
        </p:nvSpPr>
        <p:spPr>
          <a:xfrm>
            <a:off x="4992160" y="341456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231765057"/>
              </p:ext>
            </p:extLst>
          </p:nvPr>
        </p:nvGraphicFramePr>
        <p:xfrm>
          <a:off x="4963365" y="4273148"/>
          <a:ext cx="4691064" cy="152620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endParaRPr lang="ru-RU" sz="1000" dirty="0" smtClean="0">
                        <a:solidFill>
                          <a:schemeClr val="tx1"/>
                        </a:solidFill>
                        <a:latin typeface="Times New Roman" panose="02020603050405020304" pitchFamily="18" charset="0"/>
                        <a:cs typeface="Times New Roman" panose="02020603050405020304" pitchFamily="18" charset="0"/>
                      </a:endParaRPr>
                    </a:p>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2727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0,886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smtClean="0">
                <a:solidFill>
                  <a:srgbClr val="000000"/>
                </a:solidFill>
                <a:latin typeface="Times New Roman" panose="02020603050405020304" pitchFamily="18" charset="0"/>
                <a:cs typeface="Times New Roman" panose="02020603050405020304" pitchFamily="18" charset="0"/>
              </a:rPr>
              <a:t>Найманбаев</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189</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Бухтоярова Л.А. /Назарханова А.С. </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406477460"/>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0,11≤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892971238"/>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86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ru-RU" sz="800" dirty="0" smtClean="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19841</TotalTime>
  <Words>564</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4184</cp:revision>
  <cp:lastPrinted>2021-07-01T03:56:27Z</cp:lastPrinted>
  <dcterms:created xsi:type="dcterms:W3CDTF">2018-03-27T06:03:00Z</dcterms:created>
  <dcterms:modified xsi:type="dcterms:W3CDTF">2026-03-22T06:54:57Z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