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38" d="100"/>
          <a:sy n="138" d="100"/>
        </p:scale>
        <p:origin x="3192" y="91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09162145"/>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81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22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наурыз</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789121108"/>
              </p:ext>
            </p:extLst>
          </p:nvPr>
        </p:nvGraphicFramePr>
        <p:xfrm>
          <a:off x="5021088" y="4155260"/>
          <a:ext cx="4612432" cy="2311788"/>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751080">
                  <a:extLst>
                    <a:ext uri="{9D8B030D-6E8A-4147-A177-3AD203B41FA5}">
                      <a16:colId xmlns="" xmlns:a16="http://schemas.microsoft.com/office/drawing/2014/main" val="1276116030"/>
                    </a:ext>
                  </a:extLst>
                </a:gridCol>
                <a:gridCol w="1584176">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9844">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48</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0,096</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686</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0,137</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63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0,317</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21</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0,052</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5</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0,588</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14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0,068</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23 </a:t>
            </a:r>
            <a:r>
              <a:rPr lang="kk-KZ" altLang="ru-RU" sz="1100" b="1" dirty="0" smtClean="0">
                <a:latin typeface="Times New Roman" panose="02020603050405020304" pitchFamily="18" charset="0"/>
                <a:cs typeface="Times New Roman" panose="02020603050405020304" pitchFamily="18" charset="0"/>
              </a:rPr>
              <a:t>наурызға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22 </a:t>
            </a:r>
            <a:r>
              <a:rPr lang="kk-KZ" altLang="ru-RU" sz="1100" b="1" dirty="0" smtClean="0">
                <a:latin typeface="Times New Roman" panose="02020603050405020304" pitchFamily="18" charset="0"/>
                <a:cs typeface="Times New Roman" panose="02020603050405020304" pitchFamily="18" charset="0"/>
              </a:rPr>
              <a:t>наурыз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23 </a:t>
            </a:r>
            <a:r>
              <a:rPr lang="ru-RU" altLang="ru-RU" sz="1100" b="1" dirty="0" err="1" smtClean="0">
                <a:latin typeface="Times New Roman" panose="02020603050405020304" pitchFamily="18" charset="0"/>
                <a:cs typeface="Times New Roman" panose="02020603050405020304" pitchFamily="18" charset="0"/>
              </a:rPr>
              <a:t>наурыз</a:t>
            </a:r>
            <a:r>
              <a:rPr lang="ru-RU" altLang="ru-RU" sz="1100" b="1" dirty="0" smtClean="0">
                <a:latin typeface="Times New Roman" panose="02020603050405020304" pitchFamily="18" charset="0"/>
                <a:cs typeface="Times New Roman" panose="02020603050405020304" pitchFamily="18" charset="0"/>
              </a:rPr>
              <a:t> 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algn="just"/>
            <a:r>
              <a:rPr lang="ru-RU" sz="1100" dirty="0" err="1" smtClean="0">
                <a:latin typeface="Times New Roman" panose="02020603050405020304" pitchFamily="18" charset="0"/>
                <a:cs typeface="Times New Roman" panose="02020603050405020304" pitchFamily="18" charset="0"/>
              </a:rPr>
              <a:t>Көшпелі</a:t>
            </a:r>
            <a:r>
              <a:rPr lang="ru-RU" sz="1100" dirty="0" smtClean="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бұлтты</a:t>
            </a:r>
            <a:r>
              <a:rPr lang="ru-RU" sz="1100" dirty="0">
                <a:latin typeface="Times New Roman" panose="02020603050405020304" pitchFamily="18" charset="0"/>
                <a:cs typeface="Times New Roman" panose="02020603050405020304" pitchFamily="18" charset="0"/>
              </a:rPr>
              <a:t>, жауын-шашынсыз. </a:t>
            </a:r>
            <a:r>
              <a:rPr lang="ru-RU" sz="1100" dirty="0" err="1">
                <a:latin typeface="Times New Roman" panose="02020603050405020304" pitchFamily="18" charset="0"/>
                <a:cs typeface="Times New Roman" panose="02020603050405020304" pitchFamily="18" charset="0"/>
              </a:rPr>
              <a:t>Түнде</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және</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таңертең</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тұман</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Жел</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солтүстіктен</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солтүстік-шығыстан</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соғады</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күші</a:t>
            </a:r>
            <a:r>
              <a:rPr lang="ru-RU" sz="1100" dirty="0">
                <a:latin typeface="Times New Roman" panose="02020603050405020304" pitchFamily="18" charset="0"/>
                <a:cs typeface="Times New Roman" panose="02020603050405020304" pitchFamily="18" charset="0"/>
              </a:rPr>
              <a:t> 7-12 м/с. </a:t>
            </a:r>
            <a:r>
              <a:rPr lang="ru-RU" sz="1100" dirty="0" err="1">
                <a:latin typeface="Times New Roman" panose="02020603050405020304" pitchFamily="18" charset="0"/>
                <a:cs typeface="Times New Roman" panose="02020603050405020304" pitchFamily="18" charset="0"/>
              </a:rPr>
              <a:t>Ауа</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температурасы</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түнде</a:t>
            </a:r>
            <a:r>
              <a:rPr lang="ru-RU" sz="1100" dirty="0">
                <a:latin typeface="Times New Roman" panose="02020603050405020304" pitchFamily="18" charset="0"/>
                <a:cs typeface="Times New Roman" panose="02020603050405020304" pitchFamily="18" charset="0"/>
              </a:rPr>
              <a:t> 3-5 градус </a:t>
            </a:r>
            <a:r>
              <a:rPr lang="ru-RU" sz="1100" dirty="0" err="1">
                <a:latin typeface="Times New Roman" panose="02020603050405020304" pitchFamily="18" charset="0"/>
                <a:cs typeface="Times New Roman" panose="02020603050405020304" pitchFamily="18" charset="0"/>
              </a:rPr>
              <a:t>аяз</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күндіз</a:t>
            </a:r>
            <a:r>
              <a:rPr lang="ru-RU" sz="1100" dirty="0">
                <a:latin typeface="Times New Roman" panose="02020603050405020304" pitchFamily="18" charset="0"/>
                <a:cs typeface="Times New Roman" panose="02020603050405020304" pitchFamily="18" charset="0"/>
              </a:rPr>
              <a:t> 6-8 градус </a:t>
            </a:r>
            <a:r>
              <a:rPr lang="ru-RU" sz="1100" dirty="0" err="1">
                <a:latin typeface="Times New Roman" panose="02020603050405020304" pitchFamily="18" charset="0"/>
                <a:cs typeface="Times New Roman" panose="02020603050405020304" pitchFamily="18" charset="0"/>
              </a:rPr>
              <a:t>жылы</a:t>
            </a:r>
            <a:r>
              <a:rPr lang="ru-RU" sz="1100" dirty="0" smtClean="0">
                <a:latin typeface="Times New Roman" panose="02020603050405020304" pitchFamily="18" charset="0"/>
                <a:cs typeface="Times New Roman" panose="02020603050405020304" pitchFamily="18" charset="0"/>
              </a:rPr>
              <a:t>.</a:t>
            </a:r>
          </a:p>
          <a:p>
            <a:pPr lvl="0" indent="144000" algn="ctr"/>
            <a:endParaRPr lang="kk-KZ" sz="1100" b="1" dirty="0" smtClean="0">
              <a:solidFill>
                <a:srgbClr val="000000"/>
              </a:solidFill>
              <a:latin typeface="Times New Roman" pitchFamily="18" charset="0"/>
              <a:cs typeface="Times New Roman" pitchFamily="18" charset="0"/>
              <a:sym typeface="+mn-ea"/>
            </a:endParaRPr>
          </a:p>
          <a:p>
            <a:pPr lvl="0" indent="144000" algn="ctr"/>
            <a:r>
              <a:rPr lang="kk-KZ" sz="1100" b="1" dirty="0" smtClean="0">
                <a:solidFill>
                  <a:srgbClr val="000000"/>
                </a:solidFill>
                <a:latin typeface="Times New Roman" pitchFamily="18" charset="0"/>
                <a:cs typeface="Times New Roman" pitchFamily="18" charset="0"/>
                <a:sym typeface="+mn-ea"/>
              </a:rPr>
              <a:t>Түнде 24 </a:t>
            </a:r>
            <a:r>
              <a:rPr lang="kk-KZ" sz="1100" b="1" dirty="0" smtClean="0">
                <a:solidFill>
                  <a:srgbClr val="000000"/>
                </a:solidFill>
                <a:latin typeface="Times New Roman" pitchFamily="18" charset="0"/>
                <a:cs typeface="Times New Roman" pitchFamily="18" charset="0"/>
                <a:sym typeface="+mn-ea"/>
              </a:rPr>
              <a:t>наурызға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endParaRPr lang="ru-RU" alt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23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наурыз</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24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наурыз</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ru-RU" sz="1100" dirty="0" err="1">
                <a:latin typeface="Times New Roman" panose="02020603050405020304" pitchFamily="18" charset="0"/>
                <a:cs typeface="Times New Roman" panose="02020603050405020304" pitchFamily="18" charset="0"/>
              </a:rPr>
              <a:t>Көшпелі</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бұлтты</a:t>
            </a:r>
            <a:r>
              <a:rPr lang="kk-KZ" sz="1100" dirty="0" smtClean="0">
                <a:latin typeface="Times New Roman" pitchFamily="18" charset="0"/>
                <a:cs typeface="Times New Roman" pitchFamily="18" charset="0"/>
              </a:rPr>
              <a:t>, жауын-шашынсыз</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Тұман. Жел солтүстік-шығыстан соғады, күші </a:t>
            </a:r>
            <a:r>
              <a:rPr lang="kk-KZ" sz="1100" dirty="0" smtClean="0">
                <a:latin typeface="Times New Roman" pitchFamily="18" charset="0"/>
                <a:cs typeface="Times New Roman" pitchFamily="18" charset="0"/>
              </a:rPr>
              <a:t>5-10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2-4 </a:t>
            </a:r>
            <a:r>
              <a:rPr lang="kk-KZ" sz="1100" dirty="0" smtClean="0">
                <a:latin typeface="Times New Roman" pitchFamily="18" charset="0"/>
                <a:cs typeface="Times New Roman" pitchFamily="18" charset="0"/>
              </a:rPr>
              <a:t>градус аяз.</a:t>
            </a:r>
            <a:endParaRPr lang="kk-KZ"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57168" y="2381320"/>
            <a:ext cx="4651184"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23 </a:t>
            </a:r>
            <a:r>
              <a:rPr lang="kk-KZ" sz="1100" b="1" dirty="0" smtClean="0">
                <a:solidFill>
                  <a:srgbClr val="000000"/>
                </a:solidFill>
                <a:latin typeface="Times New Roman" panose="02020603050405020304" pitchFamily="18" charset="0"/>
                <a:cs typeface="Times New Roman" panose="02020603050405020304" pitchFamily="18" charset="0"/>
                <a:sym typeface="+mn-ea"/>
              </a:rPr>
              <a:t>наурыз </a:t>
            </a:r>
            <a:r>
              <a:rPr lang="kk-KZ" sz="1100" dirty="0" smtClean="0">
                <a:solidFill>
                  <a:srgbClr val="000000"/>
                </a:solidFill>
                <a:latin typeface="Times New Roman" panose="02020603050405020304" pitchFamily="18" charset="0"/>
                <a:cs typeface="Times New Roman" panose="02020603050405020304" pitchFamily="18" charset="0"/>
                <a:sym typeface="+mn-ea"/>
              </a:rPr>
              <a:t>тәулік </a:t>
            </a:r>
            <a:r>
              <a:rPr lang="kk-KZ" sz="1100" dirty="0">
                <a:solidFill>
                  <a:srgbClr val="000000"/>
                </a:solidFill>
                <a:latin typeface="Times New Roman" panose="02020603050405020304" pitchFamily="18" charset="0"/>
                <a:cs typeface="Times New Roman" panose="02020603050405020304" pitchFamily="18" charset="0"/>
                <a:sym typeface="+mn-ea"/>
              </a:rPr>
              <a:t>бойы, </a:t>
            </a:r>
            <a:r>
              <a:rPr lang="kk-KZ" sz="1100" b="1" dirty="0" smtClean="0">
                <a:solidFill>
                  <a:srgbClr val="000000"/>
                </a:solidFill>
                <a:latin typeface="Times New Roman" panose="02020603050405020304" pitchFamily="18" charset="0"/>
                <a:cs typeface="Times New Roman" panose="02020603050405020304" pitchFamily="18" charset="0"/>
                <a:sym typeface="+mn-ea"/>
              </a:rPr>
              <a:t>24 </a:t>
            </a:r>
            <a:r>
              <a:rPr lang="kk-KZ" sz="1100" b="1" dirty="0" smtClean="0">
                <a:solidFill>
                  <a:srgbClr val="000000"/>
                </a:solidFill>
                <a:latin typeface="Times New Roman" panose="02020603050405020304" pitchFamily="18" charset="0"/>
                <a:cs typeface="Times New Roman" panose="02020603050405020304" pitchFamily="18" charset="0"/>
                <a:sym typeface="+mn-ea"/>
              </a:rPr>
              <a:t>наурыз </a:t>
            </a:r>
            <a:r>
              <a:rPr lang="kk-KZ" sz="1100" dirty="0">
                <a:solidFill>
                  <a:srgbClr val="000000"/>
                </a:solidFill>
                <a:latin typeface="Times New Roman" panose="02020603050405020304" pitchFamily="18" charset="0"/>
                <a:cs typeface="Times New Roman" panose="02020603050405020304" pitchFamily="18" charset="0"/>
                <a:sym typeface="+mn-ea"/>
              </a:rPr>
              <a:t>түнде метеорологиялық жағдайлар қала атмосферасында ластаушы заттардың</a:t>
            </a:r>
            <a:r>
              <a:rPr lang="kk-KZ" sz="1100" b="1" dirty="0">
                <a:solidFill>
                  <a:srgbClr val="000000"/>
                </a:solidFill>
                <a:latin typeface="Times New Roman" panose="02020603050405020304" pitchFamily="18" charset="0"/>
                <a:cs typeface="Times New Roman" panose="02020603050405020304" pitchFamily="18" charset="0"/>
                <a:sym typeface="+mn-ea"/>
              </a:rPr>
              <a:t> </a:t>
            </a:r>
            <a:r>
              <a:rPr lang="kk-KZ" sz="1100" b="1" dirty="0" smtClean="0">
                <a:solidFill>
                  <a:srgbClr val="000000"/>
                </a:solidFill>
                <a:latin typeface="Times New Roman" panose="02020603050405020304" pitchFamily="18" charset="0"/>
                <a:cs typeface="Times New Roman" panose="02020603050405020304" pitchFamily="18" charset="0"/>
                <a:sym typeface="+mn-ea"/>
              </a:rPr>
              <a:t>сейілуіне </a:t>
            </a:r>
            <a:r>
              <a:rPr lang="kk-KZ" sz="1100" dirty="0">
                <a:solidFill>
                  <a:srgbClr val="000000"/>
                </a:solidFill>
                <a:latin typeface="Times New Roman" panose="02020603050405020304" pitchFamily="18" charset="0"/>
                <a:cs typeface="Times New Roman" panose="02020603050405020304" pitchFamily="18" charset="0"/>
                <a:sym typeface="+mn-ea"/>
              </a:rPr>
              <a:t>ықпал етеді. Жалпы қала бойынша ауаның ластану деңгейінің  </a:t>
            </a:r>
            <a:r>
              <a:rPr lang="kk-KZ" sz="1100" b="1" dirty="0" smtClean="0">
                <a:solidFill>
                  <a:srgbClr val="000000"/>
                </a:solidFill>
                <a:latin typeface="Times New Roman" panose="02020603050405020304" pitchFamily="18" charset="0"/>
                <a:cs typeface="Times New Roman" panose="02020603050405020304" pitchFamily="18" charset="0"/>
                <a:sym typeface="+mn-ea"/>
              </a:rPr>
              <a:t>төмен</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болуы күтілуде</a:t>
            </a:r>
            <a:r>
              <a:rPr lang="kk-KZ" sz="1100" dirty="0" smtClean="0">
                <a:solidFill>
                  <a:srgbClr val="000000"/>
                </a:solidFill>
                <a:latin typeface="Times New Roman" panose="02020603050405020304" pitchFamily="18" charset="0"/>
                <a:cs typeface="Times New Roman" panose="02020603050405020304" pitchFamily="18" charset="0"/>
                <a:sym typeface="+mn-ea"/>
              </a:rPr>
              <a:t>.</a:t>
            </a:r>
            <a:endParaRPr lang="kk-KZ" sz="1100" dirty="0">
              <a:solidFill>
                <a:srgbClr val="000000"/>
              </a:solidFill>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Киров </a:t>
            </a:r>
            <a:r>
              <a:rPr lang="ru-RU" altLang="ru-RU" sz="1200" dirty="0">
                <a:solidFill>
                  <a:srgbClr val="000000"/>
                </a:solidFill>
                <a:latin typeface="Times New Roman" panose="02020603050405020304" pitchFamily="18" charset="0"/>
                <a:cs typeface="Times New Roman" panose="02020603050405020304" pitchFamily="18" charset="0"/>
              </a:rPr>
              <a:t>(</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Ищанов</a:t>
            </a:r>
            <a:r>
              <a:rPr lang="ru-RU" altLang="ru-RU" sz="1200" b="1" i="1" dirty="0" smtClean="0">
                <a:solidFill>
                  <a:srgbClr val="000000"/>
                </a:solidFill>
                <a:latin typeface="Times New Roman" panose="02020603050405020304" pitchFamily="18" charset="0"/>
                <a:cs typeface="Times New Roman" panose="02020603050405020304" pitchFamily="18" charset="0"/>
              </a:rPr>
              <a:t> Д</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40080</TotalTime>
  <Words>574</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7394</cp:revision>
  <cp:lastPrinted>2021-07-01T03:56:27Z</cp:lastPrinted>
  <dcterms:created xsi:type="dcterms:W3CDTF">2018-03-27T06:03:00Z</dcterms:created>
  <dcterms:modified xsi:type="dcterms:W3CDTF">2026-03-22T06:27:57Z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