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9" d="100"/>
          <a:sy n="89" d="100"/>
        </p:scale>
        <p:origin x="96" y="4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3012875"/>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№88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29</a:t>
                      </a:r>
                      <a:r>
                        <a:rPr lang="kk-KZ" altLang="zh-CN" sz="1200" b="1" i="1" baseline="0" dirty="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86744093"/>
              </p:ext>
            </p:extLst>
          </p:nvPr>
        </p:nvGraphicFramePr>
        <p:xfrm>
          <a:off x="5072359" y="4391287"/>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a:t>
            </a:r>
            <a:r>
              <a:rPr lang="kk-KZ" altLang="ru-RU" sz="1200" b="1" dirty="0">
                <a:latin typeface="Times New Roman" panose="02020603050405020304" pitchFamily="18" charset="0"/>
                <a:cs typeface="Times New Roman" panose="02020603050405020304" pitchFamily="18" charset="0"/>
              </a:rPr>
              <a:t> 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30</a:t>
            </a:r>
            <a:r>
              <a:rPr lang="kk-KZ" altLang="ru-RU" sz="1100" b="1" dirty="0">
                <a:latin typeface="Times New Roman" panose="02020603050405020304" pitchFamily="18" charset="0"/>
                <a:cs typeface="Times New Roman" panose="02020603050405020304" pitchFamily="18" charset="0"/>
              </a:rPr>
              <a:t> наурызға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29</a:t>
            </a:r>
            <a:r>
              <a:rPr lang="kk-KZ" altLang="ru-RU" sz="1100" b="1" dirty="0">
                <a:solidFill>
                  <a:srgbClr val="000000"/>
                </a:solidFill>
                <a:latin typeface="Times New Roman" panose="02020603050405020304" pitchFamily="18" charset="0"/>
                <a:cs typeface="Times New Roman" panose="02020603050405020304" pitchFamily="18" charset="0"/>
              </a:rPr>
              <a:t> наурыз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30</a:t>
            </a:r>
            <a:r>
              <a:rPr lang="kk-KZ" altLang="ru-RU" sz="1100" b="1" dirty="0">
                <a:solidFill>
                  <a:srgbClr val="000000"/>
                </a:solidFill>
                <a:latin typeface="Times New Roman" panose="02020603050405020304" pitchFamily="18" charset="0"/>
                <a:cs typeface="Times New Roman" panose="02020603050405020304" pitchFamily="18" charset="0"/>
              </a:rPr>
              <a:t> наурыз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algn="just">
              <a:spcAft>
                <a:spcPts val="0"/>
              </a:spcAft>
              <a:tabLst>
                <a:tab pos="337185" algn="l"/>
                <a:tab pos="450215" algn="l"/>
              </a:tabLst>
            </a:pP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kern="1400" dirty="0">
                <a:solidFill>
                  <a:srgbClr val="000000"/>
                </a:solidFill>
                <a:latin typeface="Times New Roman" panose="02020603050405020304" pitchFamily="18" charset="0"/>
                <a:ea typeface="Times New Roman" panose="02020603050405020304" pitchFamily="18" charset="0"/>
              </a:rPr>
              <a:t>түнде және таңертең жаңбыр, тұман. Оңтүстік-шығыстан жел соғады, күші 7-12 м/с. Ауа температурасы түнде 8-10, күндіз 14-16 жылы.</a:t>
            </a:r>
            <a:endParaRPr lang="ru-RU" sz="1200" kern="1400" dirty="0">
              <a:solidFill>
                <a:srgbClr val="000000"/>
              </a:solidFill>
              <a:latin typeface="Times New Roman" panose="02020603050405020304" pitchFamily="18" charset="0"/>
              <a:ea typeface="Times New Roman" panose="02020603050405020304" pitchFamily="18" charset="0"/>
            </a:endParaRP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ru-RU" sz="1100" b="1" dirty="0">
                <a:solidFill>
                  <a:srgbClr val="000000"/>
                </a:solidFill>
                <a:latin typeface="Times New Roman" panose="02020603050405020304" pitchFamily="18" charset="0"/>
                <a:cs typeface="Times New Roman" panose="02020603050405020304" pitchFamily="18" charset="0"/>
              </a:rPr>
              <a:t>31</a:t>
            </a:r>
            <a:r>
              <a:rPr lang="kk-KZ" sz="1100" b="1" dirty="0">
                <a:solidFill>
                  <a:srgbClr val="000000"/>
                </a:solidFill>
                <a:latin typeface="Times New Roman" panose="02020603050405020304" pitchFamily="18" charset="0"/>
                <a:cs typeface="Times New Roman" panose="02020603050405020304" pitchFamily="18" charset="0"/>
              </a:rPr>
              <a:t> наурызға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30 наурыз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31</a:t>
            </a:r>
            <a:r>
              <a:rPr lang="kk-KZ" sz="1100" b="1" dirty="0">
                <a:solidFill>
                  <a:srgbClr val="000000"/>
                </a:solidFill>
                <a:latin typeface="Times New Roman" panose="02020603050405020304" pitchFamily="18" charset="0"/>
                <a:cs typeface="Times New Roman" panose="02020603050405020304" pitchFamily="18" charset="0"/>
              </a:rPr>
              <a:t> наурыз</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8-10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Г.Е</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31571</TotalTime>
  <Words>560</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4253</cp:revision>
  <cp:lastPrinted>2021-07-01T07:38:07Z</cp:lastPrinted>
  <dcterms:created xsi:type="dcterms:W3CDTF">2018-03-27T06:03:00Z</dcterms:created>
  <dcterms:modified xsi:type="dcterms:W3CDTF">2026-03-29T07:26:37Z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