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294"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45456066"/>
              </p:ext>
            </p:extLst>
          </p:nvPr>
        </p:nvGraphicFramePr>
        <p:xfrm>
          <a:off x="307975" y="2515344"/>
          <a:ext cx="4465638" cy="228180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8180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№9</a:t>
                      </a:r>
                      <a:r>
                        <a:rPr lang="" altLang="x-none" sz="1600" b="1" i="1" dirty="0" smtClean="0">
                          <a:solidFill>
                            <a:srgbClr val="002060"/>
                          </a:solidFill>
                          <a:latin typeface="Times New Roman" panose="02020603050405020304" pitchFamily="18" charset="0"/>
                          <a:cs typeface="Times New Roman" panose="02020603050405020304" pitchFamily="18" charset="0"/>
                        </a:rPr>
                        <a:t>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600" b="1" i="1" dirty="0" smtClean="0">
                          <a:solidFill>
                            <a:srgbClr val="002060"/>
                          </a:solidFill>
                          <a:latin typeface="Times New Roman" panose="02020603050405020304" pitchFamily="18" charset="0"/>
                          <a:cs typeface="Times New Roman" panose="02020603050405020304" pitchFamily="18" charset="0"/>
                        </a:rPr>
                        <a:t>ЖАҒДАЙЫНЫҢ</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ru-RU"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 altLang="zh-CN" sz="1200" b="1" i="1" baseline="0" dirty="0" smtClean="0">
                          <a:solidFill>
                            <a:srgbClr val="002060"/>
                          </a:solidFill>
                          <a:latin typeface="Times New Roman" panose="02020603050405020304" pitchFamily="18" charset="0"/>
                          <a:cs typeface="Times New Roman" panose="02020603050405020304" pitchFamily="18" charset="0"/>
                        </a:rPr>
                        <a:t>03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915988657"/>
              </p:ext>
            </p:extLst>
          </p:nvPr>
        </p:nvGraphicFramePr>
        <p:xfrm>
          <a:off x="5015347" y="6246654"/>
          <a:ext cx="4789072" cy="320040"/>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1519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жылғы</a:t>
                      </a:r>
                      <a:r>
                        <a:rPr lang="ru-RU" sz="700" i="1" dirty="0" smtClean="0">
                          <a:latin typeface="Times New Roman" panose="02020603050405020304" pitchFamily="18" charset="0"/>
                          <a:cs typeface="Times New Roman" panose="02020603050405020304" pitchFamily="18" charset="0"/>
                        </a:rPr>
                        <a:t> 02 </a:t>
                      </a:r>
                      <a:r>
                        <a:rPr lang="ru-RU" sz="700" i="1" dirty="0" err="1" smtClean="0">
                          <a:latin typeface="Times New Roman" panose="02020603050405020304" pitchFamily="18" charset="0"/>
                          <a:cs typeface="Times New Roman" panose="02020603050405020304" pitchFamily="18" charset="0"/>
                        </a:rPr>
                        <a:t>тамыздағы</a:t>
                      </a:r>
                      <a:r>
                        <a:rPr lang="ru-RU" sz="700" i="1" dirty="0" smtClean="0">
                          <a:latin typeface="Times New Roman" panose="02020603050405020304" pitchFamily="18" charset="0"/>
                          <a:cs typeface="Times New Roman" panose="02020603050405020304" pitchFamily="18" charset="0"/>
                        </a:rPr>
                        <a:t> № ҚР ДСМ-70 «</a:t>
                      </a:r>
                      <a:r>
                        <a:rPr lang="ru-RU" sz="700" i="1" dirty="0" err="1" smtClean="0">
                          <a:latin typeface="Times New Roman" panose="02020603050405020304" pitchFamily="18" charset="0"/>
                          <a:cs typeface="Times New Roman" panose="02020603050405020304" pitchFamily="18" charset="0"/>
                        </a:rPr>
                        <a:t>Қалалық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және</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ауылдық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елді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мекендердегі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ауасының</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гигиеналық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бұйрығына</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сәйкес</a:t>
                      </a:r>
                      <a:r>
                        <a:rPr lang="ru-RU" sz="700" i="1" baseline="0"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5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580794"/>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03</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сәуірдегі</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246769"/>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 sz="1200" b="1" dirty="0" smtClean="0">
                <a:latin typeface="Times New Roman" panose="02020603050405020304" pitchFamily="18" charset="0"/>
                <a:cs typeface="Times New Roman" panose="02020603050405020304" pitchFamily="18" charset="0"/>
              </a:rPr>
              <a:t>04</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сәуірге</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 altLang="ru-RU" sz="1200" b="1" dirty="0" smtClean="0">
                <a:latin typeface="Times New Roman" pitchFamily="18" charset="0"/>
                <a:cs typeface="Times New Roman" pitchFamily="18" charset="0"/>
              </a:rPr>
              <a:t>03</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сәуір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a:t>
            </a:r>
            <a:r>
              <a:rPr lang="" altLang="ru-RU" sz="1200" b="1" dirty="0" smtClean="0">
                <a:latin typeface="Times New Roman" panose="02020603050405020304" pitchFamily="18" charset="0"/>
                <a:cs typeface="Times New Roman" panose="02020603050405020304" pitchFamily="18" charset="0"/>
              </a:rPr>
              <a:t>04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сәуір</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 жауын-шашынсыз. Түнде және таңертең тұман.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солтүстік-шығыстан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шығыстан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2-7 м/с. </a:t>
            </a:r>
            <a:r>
              <a:rPr lang="kk-KZ" sz="1200" dirty="0">
                <a:solidFill>
                  <a:prstClr val="black"/>
                </a:solidFill>
                <a:latin typeface="Times New Roman" pitchFamily="18" charset="0"/>
                <a:cs typeface="Times New Roman" pitchFamily="18" charset="0"/>
              </a:rPr>
              <a:t>Ауа температурасы түнде </a:t>
            </a:r>
            <a:r>
              <a:rPr lang="" sz="1200" dirty="0">
                <a:solidFill>
                  <a:prstClr val="black"/>
                </a:solidFill>
                <a:latin typeface="Times New Roman" pitchFamily="18" charset="0"/>
                <a:cs typeface="Times New Roman" pitchFamily="18" charset="0"/>
              </a:rPr>
              <a:t>1</a:t>
            </a:r>
            <a:r>
              <a:rPr lang="kk-KZ" sz="1200" dirty="0">
                <a:solidFill>
                  <a:prstClr val="black"/>
                </a:solidFill>
                <a:latin typeface="Times New Roman" pitchFamily="18" charset="0"/>
                <a:cs typeface="Times New Roman" pitchFamily="18" charset="0"/>
              </a:rPr>
              <a:t>° аяз-1° жылы, күндіз </a:t>
            </a:r>
            <a:r>
              <a:rPr lang="" sz="1200" dirty="0" smtClean="0">
                <a:solidFill>
                  <a:prstClr val="black"/>
                </a:solidFill>
                <a:latin typeface="Times New Roman" pitchFamily="18" charset="0"/>
                <a:cs typeface="Times New Roman" pitchFamily="18" charset="0"/>
              </a:rPr>
              <a:t>1</a:t>
            </a:r>
            <a:r>
              <a:rPr lang="kk-KZ" sz="1200" dirty="0" smtClean="0">
                <a:solidFill>
                  <a:prstClr val="black"/>
                </a:solidFill>
                <a:latin typeface="Times New Roman" pitchFamily="18" charset="0"/>
                <a:cs typeface="Times New Roman" pitchFamily="18" charset="0"/>
              </a:rPr>
              <a:t>8</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20° </a:t>
            </a:r>
            <a:r>
              <a:rPr lang="kk-KZ" sz="1200" dirty="0">
                <a:solidFill>
                  <a:prstClr val="black"/>
                </a:solidFill>
                <a:latin typeface="Times New Roman" pitchFamily="18" charset="0"/>
                <a:cs typeface="Times New Roman" pitchFamily="18" charset="0"/>
              </a:rPr>
              <a:t>жылы болады.</a:t>
            </a:r>
          </a:p>
          <a:p>
            <a:pPr algn="just">
              <a:spcBef>
                <a:spcPts val="0"/>
              </a:spcBef>
              <a:defRPr/>
            </a:pPr>
            <a:endParaRPr lang="ru-RU" altLang="ru-RU" sz="500" b="1" dirty="0">
              <a:latin typeface="Times New Roman" pitchFamily="18" charset="0"/>
              <a:cs typeface="Times New Roman" pitchFamily="18" charset="0"/>
            </a:endParaRPr>
          </a:p>
          <a:p>
            <a:pPr algn="ctr">
              <a:spcBef>
                <a:spcPts val="0"/>
              </a:spcBef>
              <a:defRPr/>
            </a:pPr>
            <a:endParaRPr lang="ru-RU" altLang="ru-RU" sz="3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a:t>
            </a:r>
            <a:r>
              <a:rPr lang="" altLang="ru-RU" sz="1200" b="1" dirty="0">
                <a:latin typeface="Times New Roman" pitchFamily="18" charset="0"/>
                <a:cs typeface="Times New Roman" pitchFamily="18" charset="0"/>
              </a:rPr>
              <a:t>05 с</a:t>
            </a:r>
            <a:r>
              <a:rPr lang="kk-KZ" altLang="ru-RU" sz="1200" b="1" dirty="0">
                <a:latin typeface="Times New Roman" pitchFamily="18" charset="0"/>
                <a:cs typeface="Times New Roman" pitchFamily="18" charset="0"/>
              </a:rPr>
              <a:t>әуірге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 sz="1200" b="1" dirty="0">
                <a:latin typeface="Times New Roman" panose="02020603050405020304" pitchFamily="18" charset="0"/>
                <a:cs typeface="Times New Roman" panose="02020603050405020304" pitchFamily="18" charset="0"/>
              </a:rPr>
              <a:t>04</a:t>
            </a:r>
            <a:r>
              <a:rPr lang="kk-KZ" sz="1200" b="1" dirty="0">
                <a:latin typeface="Times New Roman" panose="02020603050405020304" pitchFamily="18" charset="0"/>
                <a:cs typeface="Times New Roman" panose="02020603050405020304" pitchFamily="18" charset="0"/>
              </a:rPr>
              <a:t> 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0</a:t>
            </a:r>
            <a:r>
              <a:rPr lang="" sz="1200" b="1" dirty="0">
                <a:latin typeface="Times New Roman" panose="02020603050405020304" pitchFamily="18" charset="0"/>
                <a:cs typeface="Times New Roman" panose="02020603050405020304" pitchFamily="18" charset="0"/>
              </a:rPr>
              <a:t>5</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сәуір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тұман. Жел солтүстік-шығыстан соғады, күші 3-8 м/с. Ауа </a:t>
            </a:r>
            <a:r>
              <a:rPr lang="kk-KZ" sz="1200">
                <a:solidFill>
                  <a:prstClr val="black"/>
                </a:solidFill>
                <a:latin typeface="Times New Roman" pitchFamily="18" charset="0"/>
                <a:cs typeface="Times New Roman" pitchFamily="18" charset="0"/>
              </a:rPr>
              <a:t>температурасы </a:t>
            </a:r>
            <a:r>
              <a:rPr lang="kk-KZ" sz="1200" smtClean="0">
                <a:solidFill>
                  <a:prstClr val="black"/>
                </a:solidFill>
                <a:latin typeface="Times New Roman" pitchFamily="18" charset="0"/>
                <a:cs typeface="Times New Roman" pitchFamily="18" charset="0"/>
              </a:rPr>
              <a:t>1-3°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3" name="TextBox 13"/>
          <p:cNvSpPr txBox="1"/>
          <p:nvPr/>
        </p:nvSpPr>
        <p:spPr>
          <a:xfrm>
            <a:off x="5023995" y="328970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785403531"/>
              </p:ext>
            </p:extLst>
          </p:nvPr>
        </p:nvGraphicFramePr>
        <p:xfrm>
          <a:off x="5018548" y="4105036"/>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endParaRPr lang="ru-RU" sz="1000" dirty="0" smtClean="0">
                        <a:solidFill>
                          <a:schemeClr val="tx1"/>
                        </a:solidFill>
                        <a:latin typeface="Times New Roman" panose="02020603050405020304" pitchFamily="18" charset="0"/>
                        <a:cs typeface="Times New Roman" panose="02020603050405020304" pitchFamily="18" charset="0"/>
                      </a:endParaRPr>
                    </a:p>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Көміртегі </a:t>
                      </a:r>
                      <a:r>
                        <a:rPr lang="kk-KZ" sz="1000" dirty="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293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1,466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0,300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20" name="TextBox 13"/>
          <p:cNvSpPr txBox="1"/>
          <p:nvPr/>
        </p:nvSpPr>
        <p:spPr>
          <a:xfrm>
            <a:off x="5033957" y="235739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жиналуына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көтеріңкі</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 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smtClean="0">
                <a:solidFill>
                  <a:srgbClr val="000000"/>
                </a:solidFill>
                <a:latin typeface="Times New Roman" panose="02020603050405020304" pitchFamily="18" charset="0"/>
                <a:cs typeface="Times New Roman" panose="02020603050405020304" pitchFamily="18" charset="0"/>
              </a:rPr>
              <a:t>В. 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7В</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81970" y="5867777"/>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 altLang="ru-RU" sz="1200" b="1" i="1" dirty="0" smtClean="0">
                <a:solidFill>
                  <a:srgbClr val="000000"/>
                </a:solidFill>
                <a:latin typeface="Times New Roman" panose="02020603050405020304" pitchFamily="18" charset="0"/>
                <a:cs typeface="Times New Roman" panose="02020603050405020304" pitchFamily="18" charset="0"/>
              </a:rPr>
              <a:t>Бухтоярова Л</a:t>
            </a:r>
            <a:r>
              <a:rPr lang="kk-KZ" altLang="ru-RU" sz="1200" b="1" i="1" dirty="0" smtClean="0">
                <a:solidFill>
                  <a:srgbClr val="000000"/>
                </a:solidFill>
                <a:latin typeface="Times New Roman" panose="02020603050405020304" pitchFamily="18" charset="0"/>
                <a:cs typeface="Times New Roman" panose="02020603050405020304" pitchFamily="18" charset="0"/>
              </a:rPr>
              <a:t>.А</a:t>
            </a:r>
            <a:r>
              <a:rPr lang="kk-KZ" altLang="ru-RU" sz="1200" b="1" i="1" dirty="0">
                <a:solidFill>
                  <a:srgbClr val="000000"/>
                </a:solidFill>
                <a:latin typeface="Times New Roman" panose="02020603050405020304" pitchFamily="18" charset="0"/>
                <a:cs typeface="Times New Roman" panose="02020603050405020304" pitchFamily="18" charset="0"/>
              </a:rPr>
              <a:t>. / Э</a:t>
            </a:r>
            <a:r>
              <a:rPr lang="kk-KZ" altLang="ru-RU" sz="1200" b="1" i="1" dirty="0" smtClean="0">
                <a:solidFill>
                  <a:srgbClr val="000000"/>
                </a:solidFill>
                <a:latin typeface="Times New Roman" panose="02020603050405020304" pitchFamily="18" charset="0"/>
                <a:cs typeface="Times New Roman" panose="02020603050405020304" pitchFamily="18" charset="0"/>
              </a:rPr>
              <a:t>рнст Л.В.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630647364"/>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0,12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66465136"/>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86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ru-RU" sz="800" dirty="0" smtClean="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208-662,</a:t>
                      </a:r>
                      <a:r>
                        <a:rPr lang="kk-KZ" sz="800" baseline="0" dirty="0" smtClean="0">
                          <a:latin typeface="Times New Roman" panose="02020603050405020304" pitchFamily="18" charset="0"/>
                          <a:cs typeface="Times New Roman" panose="02020603050405020304" pitchFamily="18" charset="0"/>
                        </a:rPr>
                        <a:t> 208-664</a:t>
                      </a:r>
                      <a:endParaRPr sz="800" u="none"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u="none"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u="none"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20376</TotalTime>
  <Words>575</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4149</cp:revision>
  <cp:lastPrinted>2021-07-01T03:56:27Z</cp:lastPrinted>
  <dcterms:created xsi:type="dcterms:W3CDTF">2018-03-27T06:03:00Z</dcterms:created>
  <dcterms:modified xsi:type="dcterms:W3CDTF">2026-04-03T06:45:51Z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