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91" d="100"/>
          <a:sy n="91" d="100"/>
        </p:scale>
        <p:origin x="90"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8641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0235595"/>
              </p:ext>
            </p:extLst>
          </p:nvPr>
        </p:nvGraphicFramePr>
        <p:xfrm>
          <a:off x="344489" y="2511207"/>
          <a:ext cx="4608512" cy="2006918"/>
        </p:xfrm>
        <a:graphic>
          <a:graphicData uri="http://schemas.openxmlformats.org/drawingml/2006/table">
            <a:tbl>
              <a:tblPr/>
              <a:tblGrid>
                <a:gridCol w="4608512">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98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 БЮЛЛЕТЕН</a:t>
                      </a:r>
                      <a:r>
                        <a:rPr lang="kk-KZ" altLang="x-none" sz="1600" b="1" i="1" dirty="0" smtClean="0">
                          <a:solidFill>
                            <a:srgbClr val="002060"/>
                          </a:solidFill>
                          <a:latin typeface="Times New Roman" panose="02020603050405020304" pitchFamily="18" charset="0"/>
                          <a:cs typeface="Times New Roman" panose="02020603050405020304" pitchFamily="18" charset="0"/>
                        </a:rPr>
                        <a:t>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a:t>
                      </a:r>
                      <a:r>
                        <a:rPr lang="en-US"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8</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 сәуір</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31383" y="125303"/>
            <a:ext cx="4816721"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sz="1200" b="1" dirty="0" smtClean="0">
                <a:latin typeface="Times New Roman" panose="02020603050405020304" pitchFamily="18" charset="0"/>
                <a:cs typeface="Times New Roman" panose="02020603050405020304" pitchFamily="18" charset="0"/>
              </a:rPr>
              <a:t>09 </a:t>
            </a:r>
            <a:r>
              <a:rPr lang="kk-KZ" sz="1200" b="1" dirty="0" smtClean="0">
                <a:latin typeface="Times New Roman" panose="02020603050405020304" pitchFamily="18" charset="0"/>
                <a:cs typeface="Times New Roman" panose="02020603050405020304" pitchFamily="18" charset="0"/>
              </a:rPr>
              <a:t>сәуірге а</a:t>
            </a:r>
            <a:r>
              <a:rPr lang="kk-KZ" altLang="ru-RU" sz="1200" b="1" dirty="0" smtClean="0">
                <a:latin typeface="Times New Roman" pitchFamily="18" charset="0"/>
                <a:cs typeface="Times New Roman" pitchFamily="18" charset="0"/>
              </a:rPr>
              <a:t>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2026 ж. </a:t>
            </a:r>
            <a:r>
              <a:rPr lang="ru-RU" altLang="ru-RU" sz="1200" b="1" dirty="0" smtClean="0">
                <a:solidFill>
                  <a:srgbClr val="000000"/>
                </a:solidFill>
                <a:latin typeface="Times New Roman" pitchFamily="18" charset="0"/>
                <a:cs typeface="Times New Roman" pitchFamily="18" charset="0"/>
              </a:rPr>
              <a:t>08 </a:t>
            </a:r>
            <a:r>
              <a:rPr lang="kk-KZ" sz="1200" b="1" dirty="0" smtClean="0">
                <a:latin typeface="Times New Roman" panose="02020603050405020304" pitchFamily="18" charset="0"/>
                <a:cs typeface="Times New Roman" panose="02020603050405020304" pitchFamily="18" charset="0"/>
              </a:rPr>
              <a:t>сәуір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09 сәуір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kern="1400" dirty="0" smtClean="0">
                <a:solidFill>
                  <a:srgbClr val="000000"/>
                </a:solidFill>
                <a:latin typeface="Times New Roman" panose="02020603050405020304" pitchFamily="18" charset="0"/>
                <a:ea typeface="Times New Roman" panose="02020603050405020304" pitchFamily="18" charset="0"/>
              </a:rPr>
              <a:t>Көшпелі </a:t>
            </a:r>
            <a:r>
              <a:rPr lang="kk-KZ" sz="1200" kern="1400" dirty="0">
                <a:solidFill>
                  <a:srgbClr val="000000"/>
                </a:solidFill>
                <a:latin typeface="Times New Roman" panose="02020603050405020304" pitchFamily="18" charset="0"/>
                <a:ea typeface="Times New Roman" panose="02020603050405020304" pitchFamily="18" charset="0"/>
              </a:rPr>
              <a:t>бұлтты, </a:t>
            </a:r>
            <a:r>
              <a:rPr lang="kk-KZ" sz="1200" kern="1400" dirty="0" smtClean="0">
                <a:solidFill>
                  <a:srgbClr val="000000"/>
                </a:solidFill>
                <a:latin typeface="Times New Roman" panose="02020603050405020304" pitchFamily="18" charset="0"/>
                <a:ea typeface="Times New Roman" panose="02020603050405020304" pitchFamily="18" charset="0"/>
              </a:rPr>
              <a:t>жауын-шашынсыз. </a:t>
            </a:r>
            <a:r>
              <a:rPr lang="kk-KZ" sz="1200" kern="1400" dirty="0" smtClean="0">
                <a:solidFill>
                  <a:srgbClr val="000000"/>
                </a:solidFill>
                <a:latin typeface="Times New Roman" panose="02020603050405020304" pitchFamily="18" charset="0"/>
                <a:ea typeface="Times New Roman" panose="02020603050405020304" pitchFamily="18" charset="0"/>
              </a:rPr>
              <a:t>Оң</a:t>
            </a:r>
            <a:r>
              <a:rPr lang="kk-KZ" sz="1200" kern="1400" dirty="0" smtClean="0">
                <a:solidFill>
                  <a:srgbClr val="000000"/>
                </a:solidFill>
                <a:latin typeface="Times New Roman" panose="02020603050405020304" pitchFamily="18" charset="0"/>
                <a:ea typeface="Times New Roman" panose="02020603050405020304" pitchFamily="18" charset="0"/>
              </a:rPr>
              <a:t>түстік-шығыстан соғатын </a:t>
            </a:r>
            <a:r>
              <a:rPr lang="kk-KZ" sz="1200" kern="1400" dirty="0" smtClean="0">
                <a:solidFill>
                  <a:srgbClr val="000000"/>
                </a:solidFill>
                <a:latin typeface="Times New Roman" panose="02020603050405020304" pitchFamily="18" charset="0"/>
                <a:ea typeface="Times New Roman" panose="02020603050405020304" pitchFamily="18" charset="0"/>
              </a:rPr>
              <a:t>жел </a:t>
            </a:r>
            <a:r>
              <a:rPr lang="kk-KZ" sz="1200" kern="1400" dirty="0" smtClean="0">
                <a:solidFill>
                  <a:srgbClr val="000000"/>
                </a:solidFill>
                <a:latin typeface="Times New Roman" panose="02020603050405020304" pitchFamily="18" charset="0"/>
                <a:ea typeface="Times New Roman" panose="02020603050405020304" pitchFamily="18" charset="0"/>
              </a:rPr>
              <a:t>солтүстікке ауысады</a:t>
            </a:r>
            <a:r>
              <a:rPr lang="kk-KZ" sz="1200" kern="1400" dirty="0" smtClean="0">
                <a:solidFill>
                  <a:srgbClr val="000000"/>
                </a:solidFill>
                <a:latin typeface="Times New Roman" panose="02020603050405020304" pitchFamily="18" charset="0"/>
                <a:ea typeface="Times New Roman" panose="02020603050405020304" pitchFamily="18" charset="0"/>
              </a:rPr>
              <a:t>, </a:t>
            </a:r>
            <a:r>
              <a:rPr lang="kk-KZ" sz="1200" kern="1400" dirty="0">
                <a:solidFill>
                  <a:srgbClr val="000000"/>
                </a:solidFill>
                <a:latin typeface="Times New Roman" panose="02020603050405020304" pitchFamily="18" charset="0"/>
                <a:ea typeface="Times New Roman" panose="02020603050405020304" pitchFamily="18" charset="0"/>
              </a:rPr>
              <a:t>күші </a:t>
            </a:r>
            <a:r>
              <a:rPr lang="kk-KZ" sz="1200" kern="1400" dirty="0" smtClean="0">
                <a:solidFill>
                  <a:srgbClr val="000000"/>
                </a:solidFill>
                <a:latin typeface="Times New Roman" panose="02020603050405020304" pitchFamily="18" charset="0"/>
                <a:ea typeface="Times New Roman" panose="02020603050405020304" pitchFamily="18" charset="0"/>
              </a:rPr>
              <a:t>3-8</a:t>
            </a:r>
            <a:r>
              <a:rPr lang="kk-KZ" sz="1200" kern="1400" dirty="0" smtClean="0">
                <a:solidFill>
                  <a:srgbClr val="000000"/>
                </a:solidFill>
                <a:latin typeface="Times New Roman" panose="02020603050405020304" pitchFamily="18" charset="0"/>
                <a:ea typeface="Times New Roman" panose="02020603050405020304" pitchFamily="18" charset="0"/>
              </a:rPr>
              <a:t> </a:t>
            </a:r>
            <a:r>
              <a:rPr lang="kk-KZ" sz="1200" kern="1400" dirty="0">
                <a:solidFill>
                  <a:srgbClr val="000000"/>
                </a:solidFill>
                <a:latin typeface="Times New Roman" panose="02020603050405020304" pitchFamily="18" charset="0"/>
                <a:ea typeface="Times New Roman" panose="02020603050405020304" pitchFamily="18" charset="0"/>
              </a:rPr>
              <a:t>м/с. Ауа температурасы түнде </a:t>
            </a:r>
            <a:r>
              <a:rPr lang="kk-KZ" sz="1200" kern="1400" dirty="0" smtClean="0">
                <a:solidFill>
                  <a:srgbClr val="000000"/>
                </a:solidFill>
                <a:latin typeface="Times New Roman" panose="02020603050405020304" pitchFamily="18" charset="0"/>
                <a:ea typeface="Times New Roman" panose="02020603050405020304" pitchFamily="18" charset="0"/>
              </a:rPr>
              <a:t>4-6, </a:t>
            </a:r>
            <a:r>
              <a:rPr lang="kk-KZ" sz="1200" kern="1400" dirty="0">
                <a:solidFill>
                  <a:srgbClr val="000000"/>
                </a:solidFill>
                <a:latin typeface="Times New Roman" panose="02020603050405020304" pitchFamily="18" charset="0"/>
                <a:ea typeface="Times New Roman" panose="02020603050405020304" pitchFamily="18" charset="0"/>
              </a:rPr>
              <a:t>күндіз </a:t>
            </a:r>
            <a:r>
              <a:rPr lang="kk-KZ" sz="1200" kern="1400" dirty="0" smtClean="0">
                <a:solidFill>
                  <a:srgbClr val="000000"/>
                </a:solidFill>
                <a:latin typeface="Times New Roman" panose="02020603050405020304" pitchFamily="18" charset="0"/>
                <a:ea typeface="Times New Roman" panose="02020603050405020304" pitchFamily="18" charset="0"/>
              </a:rPr>
              <a:t>18-20 </a:t>
            </a:r>
            <a:r>
              <a:rPr lang="kk-KZ" sz="1200" kern="1400" dirty="0">
                <a:solidFill>
                  <a:srgbClr val="000000"/>
                </a:solidFill>
                <a:latin typeface="Times New Roman" panose="02020603050405020304" pitchFamily="18" charset="0"/>
                <a:ea typeface="Times New Roman" panose="02020603050405020304" pitchFamily="18" charset="0"/>
              </a:rPr>
              <a:t>градус жылы болады. </a:t>
            </a:r>
            <a:endParaRPr lang="kk-KZ" altLang="ru-RU" sz="1200" b="1" dirty="0" smtClean="0">
              <a:latin typeface="Times New Roman" panose="02020603050405020304" pitchFamily="18" charset="0"/>
              <a:cs typeface="Times New Roman" panose="02020603050405020304" pitchFamily="18" charset="0"/>
              <a:sym typeface="+mn-ea"/>
            </a:endParaRPr>
          </a:p>
          <a:p>
            <a:pPr algn="ctr"/>
            <a:r>
              <a:rPr lang="kk-KZ" altLang="ru-RU" sz="1200" b="1" dirty="0" smtClean="0">
                <a:latin typeface="Times New Roman" panose="02020603050405020304" pitchFamily="18" charset="0"/>
                <a:cs typeface="Times New Roman" panose="02020603050405020304" pitchFamily="18" charset="0"/>
                <a:sym typeface="+mn-ea"/>
              </a:rPr>
              <a:t>Түнде </a:t>
            </a:r>
            <a:r>
              <a:rPr lang="kk-KZ" altLang="ru-RU" sz="1200" b="1" dirty="0" smtClean="0">
                <a:latin typeface="Times New Roman" panose="02020603050405020304" pitchFamily="18" charset="0"/>
                <a:cs typeface="Times New Roman" panose="02020603050405020304" pitchFamily="18" charset="0"/>
                <a:sym typeface="+mn-ea"/>
              </a:rPr>
              <a:t>10 </a:t>
            </a:r>
            <a:r>
              <a:rPr lang="kk-KZ" altLang="ru-RU" sz="1200" b="1" dirty="0" smtClean="0">
                <a:latin typeface="Times New Roman" panose="02020603050405020304" pitchFamily="18" charset="0"/>
                <a:cs typeface="Times New Roman" panose="02020603050405020304" pitchFamily="18" charset="0"/>
                <a:sym typeface="+mn-ea"/>
              </a:rPr>
              <a:t>сәуірге ауа-райы болжамы</a:t>
            </a:r>
            <a:endParaRPr lang="kk-KZ" sz="1200" b="1" dirty="0" smtClean="0">
              <a:solidFill>
                <a:srgbClr val="000000"/>
              </a:solidFill>
              <a:latin typeface="Times New Roman" pitchFamily="18" charset="0"/>
              <a:cs typeface="Times New Roman" pitchFamily="18" charset="0"/>
            </a:endParaRPr>
          </a:p>
          <a:p>
            <a:pPr algn="ctr"/>
            <a:r>
              <a:rPr lang="ru-RU" sz="1200" b="1" dirty="0" smtClean="0">
                <a:solidFill>
                  <a:srgbClr val="000000"/>
                </a:solidFill>
                <a:latin typeface="Times New Roman" pitchFamily="18" charset="0"/>
                <a:cs typeface="Times New Roman" pitchFamily="18" charset="0"/>
              </a:rPr>
              <a:t>2026 ж. </a:t>
            </a:r>
            <a:r>
              <a:rPr lang="kk-KZ" sz="1200" b="1" dirty="0" smtClean="0">
                <a:solidFill>
                  <a:srgbClr val="000000"/>
                </a:solidFill>
                <a:latin typeface="Times New Roman" pitchFamily="18" charset="0"/>
                <a:cs typeface="Times New Roman" pitchFamily="18" charset="0"/>
              </a:rPr>
              <a:t>09 </a:t>
            </a:r>
            <a:r>
              <a:rPr lang="kk-KZ" sz="1200" b="1" dirty="0" smtClean="0">
                <a:solidFill>
                  <a:srgbClr val="000000"/>
                </a:solidFill>
                <a:latin typeface="Times New Roman" pitchFamily="18" charset="0"/>
                <a:cs typeface="Times New Roman" pitchFamily="18" charset="0"/>
              </a:rPr>
              <a:t>сәуір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10 </a:t>
            </a:r>
            <a:r>
              <a:rPr lang="ru-RU" sz="1200" b="1" dirty="0" err="1" smtClean="0">
                <a:latin typeface="Times New Roman" panose="02020603050405020304" pitchFamily="18" charset="0"/>
                <a:cs typeface="Times New Roman" panose="02020603050405020304" pitchFamily="18" charset="0"/>
              </a:rPr>
              <a:t>сәуір</a:t>
            </a:r>
            <a:r>
              <a:rPr lang="ru-RU" sz="1200" b="1" dirty="0" smtClean="0">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altLang="ru-RU" sz="1200" dirty="0" smtClean="0">
                <a:latin typeface="Times New Roman" panose="02020603050405020304" pitchFamily="18" charset="0"/>
                <a:cs typeface="Times New Roman" panose="02020603050405020304" pitchFamily="18" charset="0"/>
                <a:sym typeface="+mn-ea"/>
              </a:rPr>
              <a:t>Бұлтты</a:t>
            </a:r>
            <a:r>
              <a:rPr lang="kk-KZ" altLang="ru-RU" sz="1200" dirty="0">
                <a:latin typeface="Times New Roman" panose="02020603050405020304" pitchFamily="18" charset="0"/>
                <a:cs typeface="Times New Roman" panose="02020603050405020304" pitchFamily="18" charset="0"/>
                <a:sym typeface="+mn-ea"/>
              </a:rPr>
              <a:t>, </a:t>
            </a:r>
            <a:r>
              <a:rPr lang="kk-KZ" altLang="ru-RU" sz="1200" dirty="0" smtClean="0">
                <a:latin typeface="Times New Roman" panose="02020603050405020304" pitchFamily="18" charset="0"/>
                <a:cs typeface="Times New Roman" panose="02020603050405020304" pitchFamily="18" charset="0"/>
                <a:sym typeface="+mn-ea"/>
              </a:rPr>
              <a:t>жаңбыр жауады. Солтүстіктен соғатын жел оңтүстік-шығысқа ауысады</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күші </a:t>
            </a:r>
            <a:r>
              <a:rPr lang="kk-KZ" sz="1200" dirty="0" smtClean="0">
                <a:latin typeface="Times New Roman" panose="02020603050405020304" pitchFamily="18" charset="0"/>
                <a:cs typeface="Times New Roman" panose="02020603050405020304" pitchFamily="18" charset="0"/>
              </a:rPr>
              <a:t>2-7, екпіні 12 м/с</a:t>
            </a:r>
            <a:r>
              <a:rPr lang="kk-KZ" sz="1200" dirty="0" smtClean="0">
                <a:latin typeface="Times New Roman" panose="02020603050405020304" pitchFamily="18" charset="0"/>
                <a:cs typeface="Times New Roman" panose="02020603050405020304" pitchFamily="18" charset="0"/>
              </a:rPr>
              <a:t>. Ауа температурасы </a:t>
            </a:r>
            <a:r>
              <a:rPr lang="kk-KZ" sz="1200" dirty="0" smtClean="0">
                <a:latin typeface="Times New Roman" panose="02020603050405020304" pitchFamily="18" charset="0"/>
                <a:cs typeface="Times New Roman" panose="02020603050405020304" pitchFamily="18" charset="0"/>
              </a:rPr>
              <a:t>8-10 </a:t>
            </a:r>
            <a:r>
              <a:rPr lang="kk-KZ" sz="1200" dirty="0" smtClean="0">
                <a:latin typeface="Times New Roman" panose="02020603050405020304" pitchFamily="18" charset="0"/>
                <a:cs typeface="Times New Roman" panose="02020603050405020304" pitchFamily="18" charset="0"/>
              </a:rPr>
              <a:t>градус жылы болады</a:t>
            </a:r>
            <a:r>
              <a:rPr lang="ru-RU" sz="1200" dirty="0" smtClean="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48167169"/>
              </p:ext>
            </p:extLst>
          </p:nvPr>
        </p:nvGraphicFramePr>
        <p:xfrm>
          <a:off x="5045630" y="4149080"/>
          <a:ext cx="4667576" cy="2233076"/>
        </p:xfrm>
        <a:graphic>
          <a:graphicData uri="http://schemas.openxmlformats.org/drawingml/2006/table">
            <a:tbl>
              <a:tblPr firstRow="1" bandRow="1">
                <a:tableStyleId>{5C22544A-7EE6-4342-B048-85BDC9FD1C3A}</a:tableStyleId>
              </a:tblPr>
              <a:tblGrid>
                <a:gridCol w="1887848">
                  <a:extLst>
                    <a:ext uri="{9D8B030D-6E8A-4147-A177-3AD203B41FA5}">
                      <a16:colId xmlns="" xmlns:a16="http://schemas.microsoft.com/office/drawing/2014/main" val="3583770891"/>
                    </a:ext>
                  </a:extLst>
                </a:gridCol>
                <a:gridCol w="1425868">
                  <a:extLst>
                    <a:ext uri="{9D8B030D-6E8A-4147-A177-3AD203B41FA5}">
                      <a16:colId xmlns="" xmlns:a16="http://schemas.microsoft.com/office/drawing/2014/main" val="1276116030"/>
                    </a:ext>
                  </a:extLst>
                </a:gridCol>
                <a:gridCol w="1353860">
                  <a:extLst>
                    <a:ext uri="{9D8B030D-6E8A-4147-A177-3AD203B41FA5}">
                      <a16:colId xmlns="" xmlns:a16="http://schemas.microsoft.com/office/drawing/2014/main" val="2096923049"/>
                    </a:ext>
                  </a:extLst>
                </a:gridCol>
              </a:tblGrid>
              <a:tr h="419516">
                <a:tc>
                  <a:txBody>
                    <a:bodyPr/>
                    <a:lstStyle/>
                    <a:p>
                      <a:pPr algn="ctr"/>
                      <a:r>
                        <a:rPr lang="ru-RU" sz="1050" dirty="0" err="1">
                          <a:solidFill>
                            <a:schemeClr val="tx1"/>
                          </a:solidFill>
                          <a:latin typeface="Times New Roman" panose="02020603050405020304" pitchFamily="18" charset="0"/>
                          <a:cs typeface="Times New Roman" panose="02020603050405020304" pitchFamily="18" charset="0"/>
                        </a:rPr>
                        <a:t>Ластаушы</a:t>
                      </a:r>
                      <a:r>
                        <a:rPr lang="ru-RU" sz="1050" dirty="0">
                          <a:solidFill>
                            <a:schemeClr val="tx1"/>
                          </a:solidFill>
                          <a:latin typeface="Times New Roman" panose="02020603050405020304" pitchFamily="18" charset="0"/>
                          <a:cs typeface="Times New Roman" panose="02020603050405020304" pitchFamily="18" charset="0"/>
                        </a:rPr>
                        <a:t> </a:t>
                      </a:r>
                      <a:r>
                        <a:rPr lang="ru-RU" sz="1050" dirty="0" err="1">
                          <a:solidFill>
                            <a:schemeClr val="tx1"/>
                          </a:solidFill>
                          <a:latin typeface="Times New Roman" panose="02020603050405020304" pitchFamily="18" charset="0"/>
                          <a:cs typeface="Times New Roman" panose="02020603050405020304" pitchFamily="18" charset="0"/>
                        </a:rPr>
                        <a:t>зат</a:t>
                      </a:r>
                      <a:endParaRPr lang="ru-RU" sz="105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50" dirty="0" err="1">
                          <a:solidFill>
                            <a:schemeClr val="tx1"/>
                          </a:solidFill>
                          <a:latin typeface="Times New Roman" panose="02020603050405020304" pitchFamily="18" charset="0"/>
                          <a:cs typeface="Times New Roman" panose="02020603050405020304" pitchFamily="18" charset="0"/>
                        </a:rPr>
                        <a:t>Нақты</a:t>
                      </a:r>
                      <a:r>
                        <a:rPr lang="ru-RU" sz="1050" dirty="0">
                          <a:solidFill>
                            <a:schemeClr val="tx1"/>
                          </a:solidFill>
                          <a:latin typeface="Times New Roman" panose="02020603050405020304" pitchFamily="18" charset="0"/>
                          <a:cs typeface="Times New Roman" panose="02020603050405020304" pitchFamily="18" charset="0"/>
                        </a:rPr>
                        <a:t> </a:t>
                      </a:r>
                      <a:r>
                        <a:rPr lang="ru-RU" sz="1050" dirty="0" err="1">
                          <a:solidFill>
                            <a:schemeClr val="tx1"/>
                          </a:solidFill>
                          <a:latin typeface="Times New Roman" panose="02020603050405020304" pitchFamily="18" charset="0"/>
                          <a:cs typeface="Times New Roman" panose="02020603050405020304" pitchFamily="18" charset="0"/>
                        </a:rPr>
                        <a:t>шоғырлану</a:t>
                      </a:r>
                      <a:r>
                        <a:rPr lang="ru-RU" sz="105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50" dirty="0">
                          <a:solidFill>
                            <a:schemeClr val="tx1"/>
                          </a:solidFill>
                          <a:latin typeface="Times New Roman" panose="02020603050405020304" pitchFamily="18" charset="0"/>
                          <a:cs typeface="Times New Roman" panose="02020603050405020304" pitchFamily="18" charset="0"/>
                        </a:rPr>
                        <a:t>ШЖШ асу</a:t>
                      </a:r>
                      <a:r>
                        <a:rPr lang="kk-KZ" sz="1050" baseline="0" dirty="0">
                          <a:solidFill>
                            <a:schemeClr val="tx1"/>
                          </a:solidFill>
                          <a:latin typeface="Times New Roman" panose="02020603050405020304" pitchFamily="18" charset="0"/>
                          <a:cs typeface="Times New Roman" panose="02020603050405020304" pitchFamily="18" charset="0"/>
                        </a:rPr>
                        <a:t> еселігі</a:t>
                      </a:r>
                      <a:endParaRPr lang="ru-RU" sz="105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РМ-2,5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100" dirty="0">
                          <a:solidFill>
                            <a:schemeClr val="tx1"/>
                          </a:solidFill>
                          <a:latin typeface="Times New Roman" panose="02020603050405020304" pitchFamily="18" charset="0"/>
                          <a:cs typeface="Times New Roman" panose="02020603050405020304" pitchFamily="18" charset="0"/>
                        </a:rPr>
                        <a:t>РМ-10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100" dirty="0" smtClean="0">
                          <a:solidFill>
                            <a:schemeClr val="tx1"/>
                          </a:solidFill>
                          <a:latin typeface="Times New Roman" panose="02020603050405020304" pitchFamily="18" charset="0"/>
                          <a:cs typeface="Times New Roman" panose="02020603050405020304" pitchFamily="18" charset="0"/>
                        </a:rPr>
                        <a:t>Күкірсутек</a:t>
                      </a:r>
                      <a:r>
                        <a:rPr lang="kk-KZ" sz="1100" baseline="0" dirty="0" smtClean="0">
                          <a:solidFill>
                            <a:schemeClr val="tx1"/>
                          </a:solidFill>
                          <a:latin typeface="Times New Roman" panose="02020603050405020304" pitchFamily="18" charset="0"/>
                          <a:cs typeface="Times New Roman" panose="02020603050405020304" pitchFamily="18" charset="0"/>
                        </a:rPr>
                        <a:t> 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113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0.226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37018">
                <a:tc>
                  <a:txBody>
                    <a:bodyPr/>
                    <a:lstStyle/>
                    <a:p>
                      <a:r>
                        <a:rPr lang="ru-RU" sz="1100" dirty="0" err="1">
                          <a:solidFill>
                            <a:schemeClr val="tx1"/>
                          </a:solidFill>
                          <a:latin typeface="Times New Roman" panose="02020603050405020304" pitchFamily="18" charset="0"/>
                          <a:cs typeface="Times New Roman" panose="02020603050405020304" pitchFamily="18" charset="0"/>
                        </a:rPr>
                        <a:t>Көміртегі</a:t>
                      </a:r>
                      <a:r>
                        <a:rPr lang="ru-RU" sz="1100" baseline="0" dirty="0">
                          <a:solidFill>
                            <a:schemeClr val="tx1"/>
                          </a:solidFill>
                          <a:latin typeface="Times New Roman" panose="02020603050405020304" pitchFamily="18" charset="0"/>
                          <a:cs typeface="Times New Roman" panose="02020603050405020304" pitchFamily="18" charset="0"/>
                        </a:rPr>
                        <a:t> о</a:t>
                      </a:r>
                      <a:r>
                        <a:rPr lang="ru-RU" sz="11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1535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0.307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д</a:t>
                      </a:r>
                      <a:r>
                        <a:rPr lang="ru-RU" sz="1100" dirty="0" err="1">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108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0.539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о</a:t>
                      </a:r>
                      <a:r>
                        <a:rPr lang="ru-RU" sz="1100" dirty="0" err="1">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59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0.147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701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Күкіртті 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0.138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2427316768"/>
              </p:ext>
            </p:extLst>
          </p:nvPr>
        </p:nvGraphicFramePr>
        <p:xfrm>
          <a:off x="5044685" y="6440937"/>
          <a:ext cx="4824413" cy="373478"/>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8726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29638">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61052" y="3680582"/>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en-US" altLang="ru-RU" sz="1200" b="1" dirty="0" smtClean="0">
                <a:latin typeface="Times New Roman" panose="02020603050405020304" pitchFamily="18" charset="0"/>
                <a:cs typeface="Times New Roman" panose="02020603050405020304" pitchFamily="18" charset="0"/>
              </a:rPr>
              <a:t>8</a:t>
            </a:r>
            <a:r>
              <a:rPr lang="kk-KZ" altLang="ru-RU" sz="1200" b="1" dirty="0" smtClean="0">
                <a:latin typeface="Times New Roman" panose="02020603050405020304" pitchFamily="18" charset="0"/>
                <a:cs typeface="Times New Roman" panose="02020603050405020304" pitchFamily="18" charset="0"/>
              </a:rPr>
              <a:t> сәуірге</a:t>
            </a:r>
            <a:r>
              <a:rPr lang="ru-RU" altLang="ru-RU" sz="1200" b="1" dirty="0" smtClean="0">
                <a:latin typeface="Times New Roman" panose="02020603050405020304" pitchFamily="18" charset="0"/>
                <a:cs typeface="Times New Roman" panose="02020603050405020304" pitchFamily="18" charset="0"/>
              </a:rPr>
              <a:t> 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88909" y="2259680"/>
            <a:ext cx="4859195" cy="120032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a:solidFill>
                  <a:schemeClr val="tx1"/>
                </a:solidFill>
                <a:latin typeface="Times New Roman" panose="02020603050405020304" pitchFamily="18" charset="0"/>
                <a:cs typeface="Times New Roman" panose="02020603050405020304" pitchFamily="18" charset="0"/>
              </a:rPr>
              <a:t>2026 жылғы </a:t>
            </a:r>
            <a:r>
              <a:rPr lang="kk-KZ" sz="1200" dirty="0" smtClean="0">
                <a:solidFill>
                  <a:schemeClr val="tx1"/>
                </a:solidFill>
                <a:latin typeface="Times New Roman" panose="02020603050405020304" pitchFamily="18" charset="0"/>
                <a:cs typeface="Times New Roman" panose="02020603050405020304" pitchFamily="18" charset="0"/>
              </a:rPr>
              <a:t>09 сәуірде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жиналуына</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r>
              <a:rPr lang="kk-KZ" sz="1200" dirty="0" smtClean="0">
                <a:solidFill>
                  <a:schemeClr val="tx1"/>
                </a:solidFill>
                <a:latin typeface="Times New Roman" panose="02020603050405020304" pitchFamily="18" charset="0"/>
                <a:cs typeface="Times New Roman" panose="02020603050405020304" pitchFamily="18" charset="0"/>
              </a:rPr>
              <a:t> 2026 жылғы 10 </a:t>
            </a:r>
            <a:r>
              <a:rPr lang="kk-KZ" sz="1200" dirty="0">
                <a:solidFill>
                  <a:schemeClr val="tx1"/>
                </a:solidFill>
                <a:latin typeface="Times New Roman" panose="02020603050405020304" pitchFamily="18" charset="0"/>
                <a:cs typeface="Times New Roman" panose="02020603050405020304" pitchFamily="18" charset="0"/>
              </a:rPr>
              <a:t>сәуірде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сейілуіне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endParaRPr lang="ru-RU" sz="1200" dirty="0" smtClean="0">
              <a:solidFill>
                <a:schemeClr val="tx1"/>
              </a:solidFill>
              <a:latin typeface="Times New Roman" panose="02020603050405020304" pitchFamily="18" charset="0"/>
              <a:cs typeface="Times New Roman" panose="02020603050405020304" pitchFamily="18" charset="0"/>
            </a:endParaRP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көтеріңкі</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01444" y="3403583"/>
            <a:ext cx="481672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53000"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Тарасенко Л.И</a:t>
            </a:r>
            <a:r>
              <a:rPr lang="kk-KZ"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Сұлтанова Н.А.</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44316</TotalTime>
  <Words>542</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6737</cp:revision>
  <cp:lastPrinted>2021-07-01T07:38:07Z</cp:lastPrinted>
  <dcterms:created xsi:type="dcterms:W3CDTF">2018-03-27T06:03:00Z</dcterms:created>
  <dcterms:modified xsi:type="dcterms:W3CDTF">2026-04-08T08:19:10Z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