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82" d="100"/>
          <a:sy n="82" d="100"/>
        </p:scale>
        <p:origin x="178"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8377175"/>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99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a:solidFill>
                            <a:srgbClr val="002060"/>
                          </a:solidFill>
                          <a:latin typeface="Times New Roman" panose="02020603050405020304" pitchFamily="18" charset="0"/>
                          <a:cs typeface="Times New Roman" panose="02020603050405020304" pitchFamily="18" charset="0"/>
                        </a:rPr>
                        <a:t>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сәуір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06998" y="114301"/>
            <a:ext cx="4681538" cy="360098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a:latin typeface="Times New Roman" panose="02020603050405020304" pitchFamily="18" charset="0"/>
                <a:cs typeface="Times New Roman" panose="02020603050405020304" pitchFamily="18" charset="0"/>
              </a:rPr>
              <a:t>10 сәуірге 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a:solidFill>
                  <a:prstClr val="black"/>
                </a:solidFill>
                <a:latin typeface="Times New Roman" panose="02020603050405020304" pitchFamily="18" charset="0"/>
                <a:cs typeface="Times New Roman" panose="02020603050405020304" pitchFamily="18" charset="0"/>
              </a:rPr>
              <a:t>09 сәуір сағ. 20-дан 10 сәуір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жаңбыр. </a:t>
            </a:r>
            <a:r>
              <a:rPr lang="kk-KZ" sz="1200" kern="900" dirty="0">
                <a:solidFill>
                  <a:srgbClr val="000000"/>
                </a:solidFill>
                <a:latin typeface="Times New Roman" panose="02020603050405020304" pitchFamily="18" charset="0"/>
              </a:rPr>
              <a:t>С</a:t>
            </a:r>
            <a:r>
              <a:rPr lang="kk-KZ" sz="1200" kern="900" dirty="0">
                <a:solidFill>
                  <a:srgbClr val="000000"/>
                </a:solidFill>
                <a:latin typeface="Times New Roman" panose="02020603050405020304" pitchFamily="18" charset="0"/>
                <a:ea typeface="Times New Roman" panose="02020603050405020304" pitchFamily="18" charset="0"/>
              </a:rPr>
              <a:t>олтүстік-шығыстан</a:t>
            </a:r>
            <a:r>
              <a:rPr lang="kk-KZ" sz="1200" kern="900">
                <a:solidFill>
                  <a:srgbClr val="000000"/>
                </a:solidFill>
                <a:latin typeface="Times New Roman" panose="02020603050405020304" pitchFamily="18" charset="0"/>
                <a:ea typeface="Times New Roman" panose="02020603050405020304" pitchFamily="18" charset="0"/>
              </a:rPr>
              <a:t>, шығыстан </a:t>
            </a:r>
            <a:r>
              <a:rPr lang="ru-RU" sz="1200">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7-12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0-2,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8-10 градус жылы.</a:t>
            </a:r>
          </a:p>
          <a:p>
            <a:endParaRPr lang="ru-RU" sz="1200" dirty="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Түнде 11 сәуірге 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  10 сәуір сағ. 20-дан 11 сәуір сағ. 08-ге дейін </a:t>
            </a:r>
          </a:p>
          <a:p>
            <a:pPr algn="ctr"/>
            <a:endParaRPr lang="kk-KZ" sz="1200" b="1" dirty="0">
              <a:latin typeface="Times New Roman" panose="02020603050405020304" pitchFamily="18" charset="0"/>
              <a:cs typeface="Times New Roman" panose="02020603050405020304" pitchFamily="18" charset="0"/>
            </a:endParaRP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жауын-шашынсыз</a:t>
            </a:r>
            <a:r>
              <a:rPr lang="kk-KZ" sz="1200" kern="900" dirty="0">
                <a:solidFill>
                  <a:srgbClr val="000000"/>
                </a:solidFill>
                <a:latin typeface="Times New Roman" panose="02020603050405020304" pitchFamily="18" charset="0"/>
                <a:ea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Тұман</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rPr>
              <a:t>С</a:t>
            </a:r>
            <a:r>
              <a:rPr lang="kk-KZ" sz="1200" kern="900" dirty="0">
                <a:solidFill>
                  <a:srgbClr val="000000"/>
                </a:solidFill>
                <a:latin typeface="Times New Roman" panose="02020603050405020304" pitchFamily="18" charset="0"/>
                <a:ea typeface="Times New Roman" panose="02020603050405020304" pitchFamily="18" charset="0"/>
              </a:rPr>
              <a:t>олтүстік-шығыстан </a:t>
            </a:r>
            <a:r>
              <a:rPr lang="ru-RU" sz="1200" dirty="0">
                <a:solidFill>
                  <a:prstClr val="black"/>
                </a:solidFill>
                <a:latin typeface="Times New Roman" panose="02020603050405020304" pitchFamily="18" charset="0"/>
                <a:cs typeface="Times New Roman" panose="02020603050405020304" pitchFamily="18" charset="0"/>
              </a:rPr>
              <a:t>жел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5-10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0-2 </a:t>
            </a:r>
            <a:r>
              <a:rPr lang="ru-RU" sz="1200" dirty="0">
                <a:latin typeface="Times New Roman" panose="02020603050405020304" pitchFamily="18" charset="0"/>
                <a:cs typeface="Times New Roman" panose="02020603050405020304" pitchFamily="18" charset="0"/>
              </a:rPr>
              <a:t>градус </a:t>
            </a:r>
            <a:r>
              <a:rPr lang="ru-RU" sz="1200" dirty="0">
                <a:solidFill>
                  <a:prstClr val="black"/>
                </a:solidFill>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62640328"/>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val="3583770891"/>
                    </a:ext>
                  </a:extLst>
                </a:gridCol>
                <a:gridCol w="1447914">
                  <a:extLst>
                    <a:ext uri="{9D8B030D-6E8A-4147-A177-3AD203B41FA5}">
                      <a16:colId xmlns:a16="http://schemas.microsoft.com/office/drawing/2014/main" val="1276116030"/>
                    </a:ext>
                  </a:extLst>
                </a:gridCol>
                <a:gridCol w="1453592">
                  <a:extLst>
                    <a:ext uri="{9D8B030D-6E8A-4147-A177-3AD203B41FA5}">
                      <a16:colId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0.812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09 сәуір </a:t>
            </a:r>
          </a:p>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extLst>
                    <a:ext uri="{9D8B030D-6E8A-4147-A177-3AD203B41FA5}">
                      <a16:colId xmlns:a16="http://schemas.microsoft.com/office/drawing/2014/main" val="20000"/>
                    </a:ext>
                  </a:extLst>
                </a:gridCol>
                <a:gridCol w="44450">
                  <a:extLst>
                    <a:ext uri="{9D8B030D-6E8A-4147-A177-3AD203B41FA5}">
                      <a16:colId xmlns:a16="http://schemas.microsoft.com/office/drawing/2014/main" val="20001"/>
                    </a:ext>
                  </a:extLst>
                </a:gridCol>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0"/>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1"/>
                  </a:ext>
                </a:extLst>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2"/>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3"/>
                  </a:ext>
                </a:extLst>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en-US"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34</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болжам</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 </a:t>
            </a:r>
            <a:r>
              <a:rPr lang="kk-KZ" altLang="ru-RU" sz="1200" b="1" i="1">
                <a:solidFill>
                  <a:srgbClr val="000000"/>
                </a:solidFill>
                <a:latin typeface="Times New Roman" panose="02020603050405020304" pitchFamily="18" charset="0"/>
                <a:cs typeface="Times New Roman" panose="02020603050405020304" pitchFamily="18" charset="0"/>
              </a:rPr>
              <a:t>Шибаршина</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30899</TotalTime>
  <Words>593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5646</cp:revision>
  <cp:lastPrinted>2021-07-01T07:38:07Z</cp:lastPrinted>
  <dcterms:created xsi:type="dcterms:W3CDTF">2018-03-27T06:03:00Z</dcterms:created>
  <dcterms:modified xsi:type="dcterms:W3CDTF">2026-04-09T08:03:04Z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