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4" d="100"/>
          <a:sy n="104" d="100"/>
        </p:scale>
        <p:origin x="390"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62018"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38445419"/>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№185</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04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64612574"/>
              </p:ext>
            </p:extLst>
          </p:nvPr>
        </p:nvGraphicFramePr>
        <p:xfrm>
          <a:off x="4854548" y="6199894"/>
          <a:ext cx="4955395" cy="465878"/>
        </p:xfrm>
        <a:graphic>
          <a:graphicData uri="http://schemas.openxmlformats.org/drawingml/2006/table">
            <a:tbl>
              <a:tblPr/>
              <a:tblGrid>
                <a:gridCol w="4955395">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жылғы</a:t>
                      </a:r>
                      <a:r>
                        <a:rPr lang="ru-RU" sz="700" i="1" dirty="0">
                          <a:latin typeface="Times New Roman" panose="02020603050405020304" pitchFamily="18" charset="0"/>
                          <a:cs typeface="Times New Roman" panose="02020603050405020304" pitchFamily="18" charset="0"/>
                        </a:rPr>
                        <a:t> 02 </a:t>
                      </a:r>
                      <a:r>
                        <a:rPr lang="ru-RU" sz="700" i="1" dirty="0" err="1">
                          <a:latin typeface="Times New Roman" panose="02020603050405020304" pitchFamily="18" charset="0"/>
                          <a:cs typeface="Times New Roman" panose="02020603050405020304" pitchFamily="18" charset="0"/>
                        </a:rPr>
                        <a:t>тамыздағы</a:t>
                      </a:r>
                      <a:r>
                        <a:rPr lang="ru-RU" sz="700" i="1" dirty="0">
                          <a:latin typeface="Times New Roman" panose="02020603050405020304" pitchFamily="18" charset="0"/>
                          <a:cs typeface="Times New Roman" panose="02020603050405020304" pitchFamily="18" charset="0"/>
                        </a:rPr>
                        <a:t> № ҚР ДСМ-70 «</a:t>
                      </a:r>
                      <a:r>
                        <a:rPr lang="ru-RU" sz="700" i="1" dirty="0" err="1">
                          <a:latin typeface="Times New Roman" panose="02020603050405020304" pitchFamily="18" charset="0"/>
                          <a:cs typeface="Times New Roman" panose="02020603050405020304" pitchFamily="18" charset="0"/>
                        </a:rPr>
                        <a:t>Қалалық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және</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ауылдық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елді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мекендердегі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ауасының</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гигиеналық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бұйрығына</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сәйкес</a:t>
                      </a:r>
                      <a:r>
                        <a:rPr lang="ru-RU" sz="700" i="1" baseline="0"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798375" y="3871943"/>
            <a:ext cx="4955395"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04 </a:t>
            </a:r>
            <a:r>
              <a:rPr lang="ru-RU" altLang="ru-RU" sz="1200" b="1" dirty="0" err="1">
                <a:latin typeface="Times New Roman" panose="02020603050405020304" pitchFamily="18" charset="0"/>
                <a:cs typeface="Times New Roman" panose="02020603050405020304" pitchFamily="18" charset="0"/>
              </a:rPr>
              <a:t>шілдедег</a:t>
            </a:r>
            <a:r>
              <a:rPr lang="kk-KZ" altLang="ru-RU" sz="1200" b="1" dirty="0">
                <a:latin typeface="Times New Roman" panose="02020603050405020304" pitchFamily="18" charset="0"/>
                <a:cs typeface="Times New Roman" panose="02020603050405020304" pitchFamily="18" charset="0"/>
              </a:rPr>
              <a:t>і </a:t>
            </a:r>
            <a:r>
              <a:rPr lang="ru-RU" altLang="ru-RU" sz="1200" b="1" dirty="0">
                <a:latin typeface="Times New Roman" panose="02020603050405020304" pitchFamily="18" charset="0"/>
                <a:cs typeface="Times New Roman" panose="02020603050405020304" pitchFamily="18" charset="0"/>
              </a:rPr>
              <a:t>Семей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9786" y="162497"/>
            <a:ext cx="4908111" cy="2308324"/>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sz="1200" b="1" dirty="0">
                <a:latin typeface="Times New Roman" panose="02020603050405020304" pitchFamily="18" charset="0"/>
                <a:cs typeface="Times New Roman" panose="02020603050405020304" pitchFamily="18" charset="0"/>
              </a:rPr>
              <a:t>05 шілдеге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04 шілде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05 </a:t>
            </a:r>
            <a:r>
              <a:rPr lang="ru-RU" altLang="ru-RU" sz="1200" b="1" dirty="0" err="1">
                <a:latin typeface="Times New Roman" panose="02020603050405020304" pitchFamily="18" charset="0"/>
                <a:cs typeface="Times New Roman" panose="02020603050405020304" pitchFamily="18" charset="0"/>
              </a:rPr>
              <a:t>шілде</a:t>
            </a:r>
            <a:r>
              <a:rPr lang="kk-KZ"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Көшпелі бұлтты, таңертең және күндіз жаңбыр, найзағай, бұршақ. Солтүстік-батыстан соғатын жел оңтүстік-батысқа ауысады, күші 5-10, таңертең және күндіз екпіні 15-20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17-19,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24-26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p>
          <a:p>
            <a:pPr algn="just">
              <a:spcBef>
                <a:spcPts val="0"/>
              </a:spcBef>
              <a:defRPr/>
            </a:pPr>
            <a:endParaRPr lang="ru-RU" sz="800" dirty="0">
              <a:solidFill>
                <a:prstClr val="black"/>
              </a:solidFill>
              <a:latin typeface="Times New Roman" pitchFamily="18" charset="0"/>
              <a:cs typeface="Times New Roman" pitchFamily="18" charset="0"/>
            </a:endParaRPr>
          </a:p>
          <a:p>
            <a:pPr algn="just">
              <a:spcBef>
                <a:spcPts val="0"/>
              </a:spcBef>
              <a:defRPr/>
            </a:pPr>
            <a:endParaRPr lang="ru-RU" altLang="ru-RU" sz="400" b="1" dirty="0">
              <a:latin typeface="Times New Roman" pitchFamily="18" charset="0"/>
              <a:cs typeface="Times New Roman" pitchFamily="18" charset="0"/>
            </a:endParaRP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06 </a:t>
            </a:r>
            <a:r>
              <a:rPr lang="ru-RU" altLang="ru-RU" sz="1200" b="1" dirty="0" err="1">
                <a:latin typeface="Times New Roman" pitchFamily="18" charset="0"/>
                <a:cs typeface="Times New Roman" pitchFamily="18" charset="0"/>
              </a:rPr>
              <a:t>шілдеге</a:t>
            </a:r>
            <a:r>
              <a:rPr lang="kk-KZ"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kk-KZ" sz="1200" b="1" dirty="0">
                <a:latin typeface="Times New Roman" panose="02020603050405020304" pitchFamily="18" charset="0"/>
                <a:cs typeface="Times New Roman" panose="02020603050405020304" pitchFamily="18" charset="0"/>
              </a:rPr>
              <a:t>05 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06 </a:t>
            </a:r>
            <a:r>
              <a:rPr lang="ru-RU" sz="1200" b="1" dirty="0" err="1">
                <a:latin typeface="Times New Roman" panose="02020603050405020304" pitchFamily="18" charset="0"/>
                <a:cs typeface="Times New Roman" panose="02020603050405020304" pitchFamily="18" charset="0"/>
              </a:rPr>
              <a:t>шілде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a:solidFill>
                  <a:prstClr val="black"/>
                </a:solidFill>
                <a:latin typeface="Times New Roman" pitchFamily="18" charset="0"/>
                <a:cs typeface="Times New Roman" pitchFamily="18" charset="0"/>
              </a:rPr>
              <a:t>Көшпелі бұлтты, жауын-шашынсыз. Жел оңтүстік-шығыстан соғады, күші 4-9 м/с. Ауа температурасы 15-17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4968336" y="3436512"/>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sp>
        <p:nvSpPr>
          <p:cNvPr id="3" name="TextBox 13">
            <a:extLst>
              <a:ext uri="{FF2B5EF4-FFF2-40B4-BE49-F238E27FC236}">
                <a16:creationId xmlns:a16="http://schemas.microsoft.com/office/drawing/2014/main" id="{1CB38D1D-532B-D7D1-17C0-5DEFC35A0EC2}"/>
              </a:ext>
            </a:extLst>
          </p:cNvPr>
          <p:cNvSpPr txBox="1"/>
          <p:nvPr/>
        </p:nvSpPr>
        <p:spPr>
          <a:xfrm>
            <a:off x="4962364" y="2509819"/>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defRPr/>
            </a:pPr>
            <a:r>
              <a:rPr lang="ru-RU" sz="1200" dirty="0">
                <a:solidFill>
                  <a:prstClr val="black"/>
                </a:solidFill>
                <a:latin typeface="Times New Roman" panose="02020603050405020304" pitchFamily="18" charset="0"/>
                <a:cs typeface="Times New Roman" panose="02020603050405020304" pitchFamily="18" charset="0"/>
              </a:rPr>
              <a:t>Метеорологиялық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defRPr/>
            </a:pP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 </a:t>
            </a:r>
          </a:p>
        </p:txBody>
      </p:sp>
      <p:graphicFrame>
        <p:nvGraphicFramePr>
          <p:cNvPr id="2" name="Таблица 2">
            <a:extLst>
              <a:ext uri="{FF2B5EF4-FFF2-40B4-BE49-F238E27FC236}">
                <a16:creationId xmlns:a16="http://schemas.microsoft.com/office/drawing/2014/main" id="{618926B5-16F2-474F-75FB-FE4088954C1B}"/>
              </a:ext>
            </a:extLst>
          </p:cNvPr>
          <p:cNvGraphicFramePr>
            <a:graphicFrameLocks noGrp="1"/>
          </p:cNvGraphicFramePr>
          <p:nvPr>
            <p:extLst>
              <p:ext uri="{D42A27DB-BD31-4B8C-83A1-F6EECF244321}">
                <p14:modId xmlns:p14="http://schemas.microsoft.com/office/powerpoint/2010/main" val="692837755"/>
              </p:ext>
            </p:extLst>
          </p:nvPr>
        </p:nvGraphicFramePr>
        <p:xfrm>
          <a:off x="4953000" y="4333608"/>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3453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ШЖШм.б</a:t>
                      </a:r>
                      <a:r>
                        <a:rPr lang="ru-RU" sz="1000" dirty="0">
                          <a:solidFill>
                            <a:schemeClr val="tx1"/>
                          </a:solidFill>
                          <a:latin typeface="Times New Roman" panose="02020603050405020304" pitchFamily="18" charset="0"/>
                          <a:cs typeface="Times New Roman" panose="02020603050405020304" pitchFamily="18" charset="0"/>
                        </a:rPr>
                        <a:t>.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30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0,060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1034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0,207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221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1,107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0,041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0,825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189</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13/2</a:t>
            </a: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5011995" y="6256863"/>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14339" y="5991011"/>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Иманғабасова А.Т. / Акылбаева М.М.</a:t>
            </a:r>
          </a:p>
        </p:txBody>
      </p:sp>
      <p:graphicFrame>
        <p:nvGraphicFramePr>
          <p:cNvPr id="20" name="Таблица 19"/>
          <p:cNvGraphicFramePr/>
          <p:nvPr>
            <p:extLst>
              <p:ext uri="{D42A27DB-BD31-4B8C-83A1-F6EECF244321}">
                <p14:modId xmlns:p14="http://schemas.microsoft.com/office/powerpoint/2010/main" val="3406477460"/>
              </p:ext>
            </p:extLst>
          </p:nvPr>
        </p:nvGraphicFramePr>
        <p:xfrm>
          <a:off x="5246643" y="524646"/>
          <a:ext cx="4167505" cy="772416"/>
        </p:xfrm>
        <a:graphic>
          <a:graphicData uri="http://schemas.openxmlformats.org/drawingml/2006/table">
            <a:tbl>
              <a:tblPr/>
              <a:tblGrid>
                <a:gridCol w="1068600">
                  <a:extLst>
                    <a:ext uri="{9D8B030D-6E8A-4147-A177-3AD203B41FA5}">
                      <a16:colId xmlns:a16="http://schemas.microsoft.com/office/drawing/2014/main" val="20000"/>
                    </a:ext>
                  </a:extLst>
                </a:gridCol>
                <a:gridCol w="3098905">
                  <a:extLst>
                    <a:ext uri="{9D8B030D-6E8A-4147-A177-3AD203B41FA5}">
                      <a16:colId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3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0,07 ≤ Р &lt; 0,10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23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0,11≤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892971238"/>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86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ru-RU" sz="800" dirty="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208-662, 208-664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20473</TotalTime>
  <Words>610</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4540</cp:revision>
  <cp:lastPrinted>2021-07-01T03:56:27Z</cp:lastPrinted>
  <dcterms:created xsi:type="dcterms:W3CDTF">2018-03-27T06:03:00Z</dcterms:created>
  <dcterms:modified xsi:type="dcterms:W3CDTF">2026-07-04T07:33:19Z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