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95353419"/>
              </p:ext>
            </p:extLst>
          </p:nvPr>
        </p:nvGraphicFramePr>
        <p:xfrm>
          <a:off x="344489" y="2511207"/>
          <a:ext cx="4608512" cy="2006918"/>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186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73487" y="125303"/>
            <a:ext cx="4874618" cy="1831271"/>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06 </a:t>
            </a:r>
            <a:r>
              <a:rPr lang="kk-KZ" sz="1100" b="1" dirty="0" smtClean="0">
                <a:latin typeface="Times New Roman" panose="02020603050405020304" pitchFamily="18" charset="0"/>
                <a:cs typeface="Times New Roman" panose="02020603050405020304" pitchFamily="18" charset="0"/>
              </a:rPr>
              <a:t>шілдеге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a:t>
            </a:r>
            <a:r>
              <a:rPr lang="ru-RU" sz="1100" b="1" dirty="0" smtClean="0">
                <a:solidFill>
                  <a:srgbClr val="000000"/>
                </a:solidFill>
                <a:latin typeface="Times New Roman" pitchFamily="18" charset="0"/>
                <a:cs typeface="Times New Roman" pitchFamily="18" charset="0"/>
              </a:rPr>
              <a:t>05 </a:t>
            </a:r>
            <a:r>
              <a:rPr lang="ru-RU" sz="1100" b="1" dirty="0" err="1">
                <a:solidFill>
                  <a:srgbClr val="000000"/>
                </a:solidFill>
                <a:latin typeface="Times New Roman" pitchFamily="18" charset="0"/>
                <a:cs typeface="Times New Roman" pitchFamily="18" charset="0"/>
              </a:rPr>
              <a:t>шілде</a:t>
            </a:r>
            <a:r>
              <a:rPr lang="ru-RU" sz="1100" b="1" dirty="0">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itchFamily="18" charset="0"/>
                <a:cs typeface="Times New Roman" pitchFamily="18" charset="0"/>
              </a:rPr>
              <a:t>сағ</a:t>
            </a:r>
            <a:r>
              <a:rPr lang="ru-RU" altLang="ru-RU" sz="1100" b="1" dirty="0" smtClean="0">
                <a:solidFill>
                  <a:srgbClr val="000000"/>
                </a:solidFill>
                <a:latin typeface="Times New Roman" pitchFamily="18" charset="0"/>
                <a:cs typeface="Times New Roman" pitchFamily="18" charset="0"/>
              </a:rPr>
              <a:t>. 20-дан</a:t>
            </a:r>
            <a:r>
              <a:rPr lang="ru-RU" sz="1100" b="1" dirty="0" smtClean="0">
                <a:latin typeface="Times New Roman" panose="02020603050405020304" pitchFamily="18" charset="0"/>
                <a:cs typeface="Times New Roman" panose="02020603050405020304" pitchFamily="18" charset="0"/>
              </a:rPr>
              <a:t> </a:t>
            </a:r>
            <a:r>
              <a:rPr lang="ru-RU" sz="1100" b="1" dirty="0" smtClean="0">
                <a:latin typeface="Times New Roman" panose="02020603050405020304" pitchFamily="18" charset="0"/>
                <a:cs typeface="Times New Roman" panose="02020603050405020304" pitchFamily="18" charset="0"/>
              </a:rPr>
              <a:t>06</a:t>
            </a:r>
            <a:r>
              <a:rPr lang="kk-KZ" sz="1100" b="1" dirty="0" smtClean="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шілде</a:t>
            </a:r>
            <a:r>
              <a:rPr lang="ru-RU" sz="1100" b="1" dirty="0">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itchFamily="18" charset="0"/>
                <a:cs typeface="Times New Roman" pitchFamily="18" charset="0"/>
              </a:rPr>
              <a:t>сағ</a:t>
            </a:r>
            <a:r>
              <a:rPr lang="ru-RU" altLang="ru-RU" sz="1100" b="1" dirty="0" smtClean="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20-ға </a:t>
            </a:r>
            <a:r>
              <a:rPr lang="ru-RU" altLang="ru-RU" sz="1100" b="1" dirty="0" err="1" smtClean="0">
                <a:solidFill>
                  <a:srgbClr val="000000"/>
                </a:solidFill>
                <a:latin typeface="Times New Roman" pitchFamily="18" charset="0"/>
                <a:cs typeface="Times New Roman" pitchFamily="18" charset="0"/>
              </a:rPr>
              <a:t>дейін</a:t>
            </a:r>
            <a:endParaRPr lang="kk-KZ" altLang="ru-RU" sz="11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Оңтүстік-шығыстан, оңтүстіктен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0-5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18-20 градус жылы, </a:t>
            </a:r>
            <a:r>
              <a:rPr lang="kk-KZ" sz="1200" dirty="0" smtClean="0">
                <a:latin typeface="Times New Roman" panose="02020603050405020304" pitchFamily="18" charset="0"/>
                <a:cs typeface="Times New Roman" panose="02020603050405020304" pitchFamily="18" charset="0"/>
              </a:rPr>
              <a:t>күндіз 33-35 градус қатты ыстық болады</a:t>
            </a:r>
            <a:r>
              <a:rPr lang="kk-KZ" sz="1200" dirty="0">
                <a:latin typeface="Times New Roman" panose="02020603050405020304" pitchFamily="18" charset="0"/>
                <a:cs typeface="Times New Roman" panose="02020603050405020304" pitchFamily="18" charset="0"/>
              </a:rPr>
              <a:t>.</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100" b="1" dirty="0" smtClean="0">
                <a:latin typeface="Times New Roman" panose="02020603050405020304" pitchFamily="18" charset="0"/>
                <a:cs typeface="Times New Roman" panose="02020603050405020304" pitchFamily="18" charset="0"/>
                <a:sym typeface="+mn-ea"/>
              </a:rPr>
              <a:t>07 </a:t>
            </a:r>
            <a:r>
              <a:rPr lang="kk-KZ" altLang="ru-RU" sz="1100" b="1" dirty="0" smtClean="0">
                <a:latin typeface="Times New Roman" panose="02020603050405020304" pitchFamily="18" charset="0"/>
                <a:cs typeface="Times New Roman" panose="02020603050405020304" pitchFamily="18" charset="0"/>
                <a:sym typeface="+mn-ea"/>
              </a:rPr>
              <a:t>шілде түнге ауа-райы болжамы</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ru-RU" sz="1100" b="1" dirty="0" smtClean="0">
                <a:solidFill>
                  <a:srgbClr val="000000"/>
                </a:solidFill>
                <a:latin typeface="Times New Roman" pitchFamily="18" charset="0"/>
                <a:cs typeface="Times New Roman" pitchFamily="18" charset="0"/>
              </a:rPr>
              <a:t>06 </a:t>
            </a:r>
            <a:r>
              <a:rPr lang="ru-RU" sz="1100" b="1" dirty="0" err="1" smtClean="0">
                <a:solidFill>
                  <a:srgbClr val="000000"/>
                </a:solidFill>
                <a:latin typeface="Times New Roman" pitchFamily="18" charset="0"/>
                <a:cs typeface="Times New Roman" pitchFamily="18" charset="0"/>
              </a:rPr>
              <a:t>шілде</a:t>
            </a:r>
            <a:r>
              <a:rPr lang="ru-RU" sz="1100" b="1" dirty="0" smtClean="0">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ru-RU" sz="1100" b="1" dirty="0" smtClean="0">
                <a:latin typeface="Times New Roman" panose="02020603050405020304" pitchFamily="18" charset="0"/>
                <a:cs typeface="Times New Roman" panose="02020603050405020304" pitchFamily="18" charset="0"/>
              </a:rPr>
              <a:t>07 </a:t>
            </a:r>
            <a:r>
              <a:rPr lang="ru-RU" sz="1100" b="1" dirty="0" err="1" smtClean="0">
                <a:latin typeface="Times New Roman" panose="02020603050405020304" pitchFamily="18" charset="0"/>
                <a:cs typeface="Times New Roman" panose="02020603050405020304" pitchFamily="18" charset="0"/>
              </a:rPr>
              <a:t>шілде</a:t>
            </a:r>
            <a:r>
              <a:rPr lang="ru-RU" sz="1100" b="1" dirty="0" smtClean="0">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sz="1100" dirty="0">
                <a:latin typeface="Times New Roman" panose="02020603050405020304" pitchFamily="18" charset="0"/>
                <a:cs typeface="Times New Roman" panose="02020603050405020304" pitchFamily="18" charset="0"/>
              </a:rPr>
              <a:t>Аздаған бұлтты, жауын-шашынсыз</a:t>
            </a:r>
            <a:r>
              <a:rPr lang="kk-KZ" sz="1100" kern="1400" dirty="0" smtClean="0">
                <a:solidFill>
                  <a:srgbClr val="000000"/>
                </a:solidFill>
                <a:latin typeface="Times New Roman" panose="02020603050405020304" pitchFamily="18" charset="0"/>
                <a:ea typeface="Times New Roman" panose="02020603050405020304" pitchFamily="18" charset="0"/>
              </a:rPr>
              <a:t>. </a:t>
            </a:r>
            <a:r>
              <a:rPr lang="kk-KZ" sz="1100" kern="1400" dirty="0" smtClean="0">
                <a:solidFill>
                  <a:srgbClr val="000000"/>
                </a:solidFill>
                <a:latin typeface="Times New Roman" panose="02020603050405020304" pitchFamily="18" charset="0"/>
                <a:ea typeface="Times New Roman" panose="02020603050405020304" pitchFamily="18" charset="0"/>
              </a:rPr>
              <a:t>Оңтүстіктен, оң</a:t>
            </a:r>
            <a:r>
              <a:rPr lang="kk-KZ" sz="1100" kern="1400" dirty="0" smtClean="0">
                <a:solidFill>
                  <a:srgbClr val="000000"/>
                </a:solidFill>
                <a:latin typeface="Times New Roman" panose="02020603050405020304" pitchFamily="18" charset="0"/>
                <a:ea typeface="Times New Roman" panose="02020603050405020304" pitchFamily="18" charset="0"/>
              </a:rPr>
              <a:t>түстік-шығыстан </a:t>
            </a:r>
            <a:r>
              <a:rPr lang="kk-KZ" sz="1100" dirty="0" smtClean="0">
                <a:latin typeface="Times New Roman" panose="02020603050405020304" pitchFamily="18" charset="0"/>
                <a:cs typeface="Times New Roman" panose="02020603050405020304" pitchFamily="18" charset="0"/>
                <a:sym typeface="+mn-ea"/>
              </a:rPr>
              <a:t>жел соғады,</a:t>
            </a:r>
            <a:r>
              <a:rPr lang="kk-KZ" sz="1100" dirty="0" smtClean="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0-5 </a:t>
            </a:r>
            <a:r>
              <a:rPr lang="kk-KZ" sz="1100" dirty="0" smtClean="0">
                <a:latin typeface="Times New Roman" panose="02020603050405020304" pitchFamily="18" charset="0"/>
                <a:cs typeface="Times New Roman" panose="02020603050405020304" pitchFamily="18" charset="0"/>
              </a:rPr>
              <a:t>м/с. Ауа температурасы </a:t>
            </a:r>
            <a:r>
              <a:rPr lang="kk-KZ" sz="1100" dirty="0" smtClean="0">
                <a:latin typeface="Times New Roman" panose="02020603050405020304" pitchFamily="18" charset="0"/>
                <a:cs typeface="Times New Roman" panose="02020603050405020304" pitchFamily="18" charset="0"/>
              </a:rPr>
              <a:t>20-22 </a:t>
            </a:r>
            <a:r>
              <a:rPr lang="kk-KZ" sz="1100" dirty="0" smtClean="0">
                <a:latin typeface="Times New Roman" panose="02020603050405020304" pitchFamily="18" charset="0"/>
                <a:cs typeface="Times New Roman" panose="02020603050405020304" pitchFamily="18" charset="0"/>
              </a:rPr>
              <a:t>градус жылы болады.</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6275823"/>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121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0.241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1359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0.272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0.353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0.107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0.600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8811" y="2076036"/>
            <a:ext cx="4808487"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100" dirty="0">
                <a:solidFill>
                  <a:prstClr val="black"/>
                </a:solidFill>
                <a:latin typeface="Times New Roman" panose="02020603050405020304" pitchFamily="18" charset="0"/>
                <a:cs typeface="Times New Roman" panose="02020603050405020304" pitchFamily="18" charset="0"/>
              </a:rPr>
              <a:t>2026 </a:t>
            </a:r>
            <a:r>
              <a:rPr lang="ru-RU" sz="1100" dirty="0" err="1" smtClean="0">
                <a:solidFill>
                  <a:prstClr val="black"/>
                </a:solidFill>
                <a:latin typeface="Times New Roman" panose="02020603050405020304" pitchFamily="18" charset="0"/>
                <a:cs typeface="Times New Roman" panose="02020603050405020304" pitchFamily="18" charset="0"/>
              </a:rPr>
              <a:t>жылғы</a:t>
            </a:r>
            <a:r>
              <a:rPr lang="ru-RU" sz="1100"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prstClr val="black"/>
                </a:solidFill>
                <a:latin typeface="Times New Roman" panose="02020603050405020304" pitchFamily="18" charset="0"/>
                <a:cs typeface="Times New Roman" panose="02020603050405020304" pitchFamily="18" charset="0"/>
              </a:rPr>
              <a:t>06 </a:t>
            </a:r>
            <a:r>
              <a:rPr lang="kk-KZ" sz="1100" dirty="0" smtClean="0">
                <a:solidFill>
                  <a:prstClr val="black"/>
                </a:solidFill>
                <a:latin typeface="Times New Roman" panose="02020603050405020304" pitchFamily="18" charset="0"/>
                <a:cs typeface="Times New Roman" panose="02020603050405020304" pitchFamily="18" charset="0"/>
              </a:rPr>
              <a:t>шілдеде, </a:t>
            </a:r>
            <a:r>
              <a:rPr lang="kk-KZ" sz="1100" dirty="0" smtClean="0">
                <a:solidFill>
                  <a:prstClr val="black"/>
                </a:solidFill>
                <a:latin typeface="Times New Roman" panose="02020603050405020304" pitchFamily="18" charset="0"/>
                <a:cs typeface="Times New Roman" panose="02020603050405020304" pitchFamily="18" charset="0"/>
              </a:rPr>
              <a:t>07 </a:t>
            </a:r>
            <a:r>
              <a:rPr lang="kk-KZ" sz="1100" dirty="0">
                <a:solidFill>
                  <a:prstClr val="black"/>
                </a:solidFill>
                <a:latin typeface="Times New Roman" panose="02020603050405020304" pitchFamily="18" charset="0"/>
                <a:cs typeface="Times New Roman" panose="02020603050405020304" pitchFamily="18" charset="0"/>
              </a:rPr>
              <a:t>шілде түнде </a:t>
            </a:r>
            <a:r>
              <a:rPr lang="ru-RU" sz="1100" dirty="0" err="1">
                <a:solidFill>
                  <a:prstClr val="black"/>
                </a:solidFill>
                <a:latin typeface="Times New Roman" panose="02020603050405020304" pitchFamily="18" charset="0"/>
                <a:cs typeface="Times New Roman" panose="02020603050405020304" pitchFamily="18" charset="0"/>
              </a:rPr>
              <a:t>метеорологиялық</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жағдайлар</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қала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атмосферасында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ластаушы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a:t>
            </a:r>
            <a:r>
              <a:rPr lang="ru-RU" sz="1100" b="1" dirty="0" err="1" smtClean="0">
                <a:solidFill>
                  <a:prstClr val="black"/>
                </a:solidFill>
                <a:latin typeface="Times New Roman" panose="02020603050405020304" pitchFamily="18" charset="0"/>
                <a:cs typeface="Times New Roman" panose="02020603050405020304" pitchFamily="18" charset="0"/>
              </a:rPr>
              <a:t>жиналуына</a:t>
            </a:r>
            <a:r>
              <a:rPr lang="ru-RU" sz="1100" b="1" dirty="0" smtClean="0">
                <a:solidFill>
                  <a:prstClr val="black"/>
                </a:solidFill>
                <a:latin typeface="Times New Roman" panose="02020603050405020304" pitchFamily="18" charset="0"/>
                <a:cs typeface="Times New Roman" panose="02020603050405020304" pitchFamily="18" charset="0"/>
              </a:rPr>
              <a:t> </a:t>
            </a:r>
            <a:r>
              <a:rPr lang="ru-RU" sz="1100" dirty="0" err="1" smtClean="0">
                <a:solidFill>
                  <a:prstClr val="black"/>
                </a:solidFill>
                <a:latin typeface="Times New Roman" panose="02020603050405020304" pitchFamily="18" charset="0"/>
                <a:cs typeface="Times New Roman" panose="02020603050405020304" pitchFamily="18" charset="0"/>
              </a:rPr>
              <a:t>ықпал</a:t>
            </a:r>
            <a:r>
              <a:rPr lang="ru-RU" sz="1100" dirty="0" smtClean="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етеді</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Жалпы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қала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бойынша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ауаның</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ластану</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деңгейі</a:t>
            </a:r>
            <a:r>
              <a:rPr lang="ru-RU" sz="1100" dirty="0">
                <a:solidFill>
                  <a:prstClr val="black"/>
                </a:solidFill>
                <a:latin typeface="Times New Roman" panose="02020603050405020304" pitchFamily="18" charset="0"/>
                <a:cs typeface="Times New Roman" panose="02020603050405020304" pitchFamily="18" charset="0"/>
              </a:rPr>
              <a:t> </a:t>
            </a:r>
            <a:r>
              <a:rPr lang="kk-KZ" sz="1100" dirty="0" smtClean="0">
                <a:solidFill>
                  <a:srgbClr val="000000"/>
                </a:solidFill>
                <a:latin typeface="Times New Roman" panose="02020603050405020304" pitchFamily="18" charset="0"/>
              </a:rPr>
              <a:t>көтеріңкі </a:t>
            </a:r>
            <a:r>
              <a:rPr lang="kk-KZ" sz="1100" dirty="0" smtClean="0">
                <a:solidFill>
                  <a:srgbClr val="000000"/>
                </a:solidFill>
                <a:latin typeface="Times New Roman" panose="02020603050405020304" pitchFamily="18" charset="0"/>
                <a:cs typeface="Times New Roman" panose="02020603050405020304" pitchFamily="18" charset="0"/>
              </a:rPr>
              <a:t>б</a:t>
            </a:r>
            <a:r>
              <a:rPr lang="ru-RU" sz="1100" dirty="0" err="1">
                <a:solidFill>
                  <a:prstClr val="black"/>
                </a:solidFill>
                <a:latin typeface="Times New Roman" panose="02020603050405020304" pitchFamily="18" charset="0"/>
                <a:cs typeface="Times New Roman" panose="02020603050405020304" pitchFamily="18" charset="0"/>
              </a:rPr>
              <a:t>олады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деп</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күтілуде</a:t>
            </a:r>
            <a:r>
              <a:rPr lang="ru-RU" sz="11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endParaRPr lang="kk-KZ" altLang="ru-RU" sz="1200" b="1" i="1" dirty="0" smtClean="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47653</TotalTime>
  <Words>527</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7050</cp:revision>
  <cp:lastPrinted>2021-07-01T07:38:07Z</cp:lastPrinted>
  <dcterms:created xsi:type="dcterms:W3CDTF">2018-03-27T06:03:00Z</dcterms:created>
  <dcterms:modified xsi:type="dcterms:W3CDTF">2026-07-05T06:41:29Z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