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84" y="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111325174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Түркістан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200475130"/>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Түркістан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baseline="0" dirty="0" smtClean="0">
                          <a:solidFill>
                            <a:srgbClr val="002060"/>
                          </a:solidFill>
                          <a:latin typeface="Times New Roman" panose="02020603050405020304" pitchFamily="18" charset="0"/>
                          <a:cs typeface="Times New Roman" panose="02020603050405020304" pitchFamily="18" charset="0"/>
                        </a:rPr>
                        <a:t>№</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140</a:t>
                      </a:r>
                      <a:endParaRPr lang="kk-KZ"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06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06 </a:t>
            </a:r>
            <a:r>
              <a:rPr lang="kk-KZ" altLang="ru-RU" sz="1200" b="1" dirty="0" smtClean="0">
                <a:latin typeface="Times New Roman" panose="02020603050405020304" pitchFamily="18" charset="0"/>
                <a:cs typeface="Times New Roman" panose="02020603050405020304" pitchFamily="18" charset="0"/>
              </a:rPr>
              <a:t>шілдеге </a:t>
            </a:r>
            <a:r>
              <a:rPr lang="ru-RU" altLang="ru-RU" sz="1200" b="1" dirty="0" err="1" smtClean="0">
                <a:latin typeface="Times New Roman" panose="02020603050405020304" pitchFamily="18" charset="0"/>
                <a:cs typeface="Times New Roman" panose="02020603050405020304" pitchFamily="18" charset="0"/>
              </a:rPr>
              <a:t>Түркістан 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 ауасының  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130091199"/>
              </p:ext>
            </p:extLst>
          </p:nvPr>
        </p:nvGraphicFramePr>
        <p:xfrm>
          <a:off x="5013732" y="4257917"/>
          <a:ext cx="4691064" cy="1172892"/>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1914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0,383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7361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139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0,693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bl>
          </a:graphicData>
        </a:graphic>
      </p:graphicFrame>
      <p:sp>
        <p:nvSpPr>
          <p:cNvPr id="16" name="Прямоугольник 15"/>
          <p:cNvSpPr/>
          <p:nvPr/>
        </p:nvSpPr>
        <p:spPr>
          <a:xfrm>
            <a:off x="4977033" y="115888"/>
            <a:ext cx="4762314" cy="2015936"/>
          </a:xfrm>
          <a:prstGeom prst="rect">
            <a:avLst/>
          </a:prstGeom>
        </p:spPr>
        <p:txBody>
          <a:bodyPr wrap="square">
            <a:spAutoFit/>
          </a:bodyPr>
          <a:lstStyle/>
          <a:p>
            <a:pPr algn="ctr"/>
            <a:r>
              <a:rPr lang="ru-RU" altLang="ru-RU" sz="1200" b="1" dirty="0" err="1" smtClean="0">
                <a:latin typeface="Times New Roman" panose="02020603050405020304" pitchFamily="18" charset="0"/>
                <a:cs typeface="Times New Roman" panose="02020603050405020304" pitchFamily="18" charset="0"/>
              </a:rPr>
              <a:t>Түркістан </a:t>
            </a:r>
            <a:r>
              <a:rPr lang="ru-RU" altLang="ru-RU" sz="1200" b="1" dirty="0" err="1">
                <a:latin typeface="Times New Roman" panose="02020603050405020304" pitchFamily="18" charset="0"/>
                <a:cs typeface="Times New Roman" panose="02020603050405020304" pitchFamily="18" charset="0"/>
              </a:rPr>
              <a:t>қаласы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07</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шілдеге  </a:t>
            </a:r>
            <a:r>
              <a:rPr lang="ru-RU" altLang="ru-RU" sz="1200" b="1" dirty="0" err="1" smtClean="0">
                <a:latin typeface="Times New Roman" panose="02020603050405020304" pitchFamily="18" charset="0"/>
                <a:cs typeface="Times New Roman" panose="02020603050405020304" pitchFamily="18" charset="0"/>
              </a:rPr>
              <a:t>ауа-райы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06 </a:t>
            </a:r>
            <a:r>
              <a:rPr lang="kk-KZ" altLang="ru-RU" sz="1200" b="1" dirty="0" smtClean="0">
                <a:latin typeface="Times New Roman" pitchFamily="18" charset="0"/>
                <a:cs typeface="Times New Roman" pitchFamily="18" charset="0"/>
              </a:rPr>
              <a:t>шілдеден </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07 </a:t>
            </a:r>
            <a:r>
              <a:rPr lang="kk-KZ" altLang="ru-RU" sz="1200" b="1" dirty="0" smtClean="0">
                <a:latin typeface="Times New Roman" pitchFamily="18" charset="0"/>
                <a:cs typeface="Times New Roman" pitchFamily="18" charset="0"/>
              </a:rPr>
              <a:t>шілдеге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a:t>
            </a:r>
            <a:r>
              <a:rPr lang="kk-KZ" sz="1100" dirty="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жауын-шашынсыз. Солтүстік-шығыстан </a:t>
            </a:r>
            <a:r>
              <a:rPr lang="kk-KZ" sz="1100" dirty="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күндіз екпіні 15-20 </a:t>
            </a:r>
            <a:r>
              <a:rPr lang="kk-KZ" sz="1100" dirty="0" smtClean="0">
                <a:latin typeface="Times New Roman" pitchFamily="18" charset="0"/>
                <a:cs typeface="Times New Roman" pitchFamily="18" charset="0"/>
              </a:rPr>
              <a:t>м/с</a:t>
            </a:r>
            <a:r>
              <a:rPr lang="kk-KZ" sz="1100" dirty="0">
                <a:latin typeface="Times New Roman" pitchFamily="18" charset="0"/>
                <a:cs typeface="Times New Roman" pitchFamily="18" charset="0"/>
              </a:rPr>
              <a:t>. Ауа </a:t>
            </a:r>
            <a:r>
              <a:rPr lang="kk-KZ" sz="1100" dirty="0" smtClean="0">
                <a:latin typeface="Times New Roman" pitchFamily="18" charset="0"/>
                <a:cs typeface="Times New Roman" pitchFamily="18" charset="0"/>
              </a:rPr>
              <a:t>температурасы түнде </a:t>
            </a:r>
            <a:r>
              <a:rPr lang="kk-KZ" sz="1100" dirty="0" smtClean="0">
                <a:latin typeface="Times New Roman" pitchFamily="18" charset="0"/>
                <a:cs typeface="Times New Roman" pitchFamily="18" charset="0"/>
              </a:rPr>
              <a:t>20</a:t>
            </a:r>
            <a:r>
              <a:rPr lang="kk-KZ" sz="1100" dirty="0" smtClean="0">
                <a:latin typeface="Times New Roman" pitchFamily="18" charset="0"/>
                <a:cs typeface="Times New Roman" pitchFamily="18" charset="0"/>
              </a:rPr>
              <a:t>-22, күндіз қатты ыстық 38-40 градус.</a:t>
            </a:r>
            <a:endParaRPr lang="kk-KZ" sz="1100" dirty="0" smtClean="0">
              <a:latin typeface="Times New Roman" pitchFamily="18" charset="0"/>
              <a:cs typeface="Times New Roman" pitchFamily="18" charset="0"/>
            </a:endParaRPr>
          </a:p>
          <a:p>
            <a:pPr algn="just"/>
            <a:endParaRPr lang="kk-KZ" sz="1100" dirty="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  Түнде </a:t>
            </a:r>
            <a:r>
              <a:rPr lang="kk-KZ" altLang="ru-RU" sz="1200" b="1" dirty="0" smtClean="0">
                <a:latin typeface="Times New Roman" pitchFamily="18" charset="0"/>
                <a:cs typeface="Times New Roman" pitchFamily="18" charset="0"/>
              </a:rPr>
              <a:t>08</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шілдеге ауа-райы болжамы</a:t>
            </a:r>
            <a:endParaRPr lang="ru-RU" sz="1200" b="1" dirty="0" smtClean="0">
              <a:latin typeface="Times New Roman" panose="02020603050405020304" pitchFamily="18" charset="0"/>
              <a:cs typeface="Times New Roman" panose="02020603050405020304" pitchFamily="18" charset="0"/>
            </a:endParaRPr>
          </a:p>
          <a:p>
            <a:pPr indent="182563" algn="ct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07 </a:t>
            </a:r>
            <a:r>
              <a:rPr lang="kk-KZ" altLang="ru-RU" sz="1200" b="1" dirty="0" smtClean="0">
                <a:latin typeface="Times New Roman" pitchFamily="18" charset="0"/>
                <a:cs typeface="Times New Roman" pitchFamily="18" charset="0"/>
              </a:rPr>
              <a:t>шілдеден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08 </a:t>
            </a:r>
            <a:r>
              <a:rPr lang="kk-KZ" altLang="ru-RU" sz="1200" b="1" dirty="0" smtClean="0">
                <a:latin typeface="Times New Roman" pitchFamily="18" charset="0"/>
                <a:cs typeface="Times New Roman" pitchFamily="18" charset="0"/>
              </a:rPr>
              <a:t>шілдеге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 шашынсыз</a:t>
            </a:r>
            <a:r>
              <a:rPr lang="uz-Cyrl-U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Солтүстік-батыстан жел соғады, күші 8-13 м/с. Ауа температурасы </a:t>
            </a:r>
            <a:r>
              <a:rPr lang="kk-KZ" sz="1100" dirty="0" smtClean="0">
                <a:latin typeface="Times New Roman" pitchFamily="18" charset="0"/>
                <a:cs typeface="Times New Roman" pitchFamily="18" charset="0"/>
              </a:rPr>
              <a:t>22</a:t>
            </a:r>
            <a:r>
              <a:rPr lang="kk-KZ" sz="1100" dirty="0" smtClean="0">
                <a:latin typeface="Times New Roman" pitchFamily="18" charset="0"/>
                <a:cs typeface="Times New Roman" pitchFamily="18" charset="0"/>
              </a:rPr>
              <a:t>-24 </a:t>
            </a:r>
            <a:r>
              <a:rPr lang="kk-KZ" sz="1100" dirty="0" smtClean="0">
                <a:latin typeface="Times New Roman" pitchFamily="18" charset="0"/>
                <a:cs typeface="Times New Roman" pitchFamily="18" charset="0"/>
              </a:rPr>
              <a:t>градус жылы.</a:t>
            </a:r>
          </a:p>
          <a:p>
            <a:pPr lvl="0" indent="182563" algn="just"/>
            <a:endParaRPr lang="ru-RU" sz="1100" dirty="0">
              <a:latin typeface="Times New Roman" pitchFamily="18" charset="0"/>
              <a:cs typeface="Times New Roman" pitchFamily="18" charset="0"/>
            </a:endParaRPr>
          </a:p>
        </p:txBody>
      </p:sp>
      <p:sp>
        <p:nvSpPr>
          <p:cNvPr id="22" name="TextBox 13"/>
          <p:cNvSpPr txBox="1"/>
          <p:nvPr/>
        </p:nvSpPr>
        <p:spPr>
          <a:xfrm>
            <a:off x="5035176" y="2276872"/>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 </a:t>
            </a:r>
            <a:r>
              <a:rPr lang="ru-RU" sz="1100" dirty="0" err="1">
                <a:solidFill>
                  <a:schemeClr val="tx1"/>
                </a:solidFill>
                <a:latin typeface="Times New Roman" panose="02020603050405020304" pitchFamily="18" charset="0"/>
                <a:cs typeface="Times New Roman" panose="02020603050405020304" pitchFamily="18" charset="0"/>
              </a:rPr>
              <a:t>жағдайлар қала 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 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5176" y="3120688"/>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1,2,3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200329"/>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Түркістан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қаласында</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№1 – </a:t>
            </a:r>
            <a:r>
              <a:rPr lang="kk-KZ" sz="1200" dirty="0" smtClean="0">
                <a:latin typeface="Times New Roman" panose="02020603050405020304" pitchFamily="18" charset="0"/>
                <a:cs typeface="Times New Roman" panose="02020603050405020304" pitchFamily="18" charset="0"/>
              </a:rPr>
              <a:t>Алаша </a:t>
            </a:r>
            <a:r>
              <a:rPr lang="kk-KZ" sz="1200" dirty="0">
                <a:latin typeface="Times New Roman" panose="02020603050405020304" pitchFamily="18" charset="0"/>
                <a:cs typeface="Times New Roman" panose="02020603050405020304" pitchFamily="18" charset="0"/>
              </a:rPr>
              <a:t>Байтақ жырау көшесі, Оралман </a:t>
            </a:r>
            <a:r>
              <a:rPr lang="kk-KZ" sz="1200" dirty="0" smtClean="0">
                <a:latin typeface="Times New Roman" panose="02020603050405020304" pitchFamily="18" charset="0"/>
                <a:cs typeface="Times New Roman" panose="02020603050405020304" pitchFamily="18" charset="0"/>
              </a:rPr>
              <a:t>ауданы</a:t>
            </a:r>
          </a:p>
          <a:p>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kk-KZ" sz="1200" dirty="0">
                <a:latin typeface="Times New Roman" panose="02020603050405020304" pitchFamily="18" charset="0"/>
                <a:cs typeface="Times New Roman" panose="02020603050405020304" pitchFamily="18" charset="0"/>
              </a:rPr>
              <a:t>Қала </a:t>
            </a:r>
            <a:r>
              <a:rPr lang="kk-KZ" sz="1200" dirty="0" smtClean="0">
                <a:latin typeface="Times New Roman" panose="02020603050405020304" pitchFamily="18" charset="0"/>
                <a:cs typeface="Times New Roman" panose="02020603050405020304" pitchFamily="18" charset="0"/>
              </a:rPr>
              <a:t>орталығы, Б</a:t>
            </a:r>
            <a:r>
              <a:rPr lang="kk-KZ" sz="1200" dirty="0">
                <a:latin typeface="Times New Roman" panose="02020603050405020304" pitchFamily="18" charset="0"/>
                <a:cs typeface="Times New Roman" panose="02020603050405020304" pitchFamily="18" charset="0"/>
              </a:rPr>
              <a:t>. Саттарханов </a:t>
            </a:r>
            <a:r>
              <a:rPr lang="kk-KZ" sz="1200" dirty="0" smtClean="0">
                <a:latin typeface="Times New Roman" panose="02020603050405020304" pitchFamily="18" charset="0"/>
                <a:cs typeface="Times New Roman" panose="02020603050405020304" pitchFamily="18" charset="0"/>
              </a:rPr>
              <a:t>даңғылы</a:t>
            </a:r>
          </a:p>
          <a:p>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kk-KZ" sz="1200" dirty="0">
                <a:latin typeface="Times New Roman" panose="02020603050405020304" pitchFamily="18" charset="0"/>
                <a:cs typeface="Times New Roman" panose="02020603050405020304" pitchFamily="18" charset="0"/>
              </a:rPr>
              <a:t>А. Сандыбай  к., </a:t>
            </a:r>
            <a:r>
              <a:rPr lang="kk-KZ" sz="1200" dirty="0" smtClean="0">
                <a:latin typeface="Times New Roman" panose="02020603050405020304" pitchFamily="18" charset="0"/>
                <a:cs typeface="Times New Roman" panose="02020603050405020304" pitchFamily="18" charset="0"/>
              </a:rPr>
              <a:t>58В</a:t>
            </a:r>
            <a:r>
              <a:rPr lang="ru-RU"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Бекзат </a:t>
            </a:r>
            <a:r>
              <a:rPr lang="kk-KZ" sz="1200" dirty="0">
                <a:latin typeface="Times New Roman" panose="02020603050405020304" pitchFamily="18" charset="0"/>
                <a:cs typeface="Times New Roman" panose="02020603050405020304" pitchFamily="18" charset="0"/>
              </a:rPr>
              <a:t>ш.а.</a:t>
            </a:r>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Кабыл</a:t>
            </a:r>
            <a:r>
              <a:rPr lang="ru-RU" sz="1200" b="1" i="1" dirty="0" smtClean="0">
                <a:latin typeface="Times New Roman" panose="02020603050405020304" pitchFamily="18" charset="0"/>
                <a:cs typeface="Times New Roman" panose="02020603050405020304" pitchFamily="18" charset="0"/>
              </a:rPr>
              <a:t> С.Т.</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2089784496"/>
              </p:ext>
            </p:extLst>
          </p:nvPr>
        </p:nvGraphicFramePr>
        <p:xfrm>
          <a:off x="5214432" y="557615"/>
          <a:ext cx="4167505" cy="641604"/>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0,17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14476</TotalTime>
  <Words>535</Words>
  <Application>Microsoft Office PowerPoint</Application>
  <PresentationFormat>Лист A4 (210x297 мм)</PresentationFormat>
  <Paragraphs>77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4248</cp:revision>
  <cp:lastPrinted>2021-07-01T03:56:27Z</cp:lastPrinted>
  <dcterms:created xsi:type="dcterms:W3CDTF">2018-03-27T06:03:00Z</dcterms:created>
  <dcterms:modified xsi:type="dcterms:W3CDTF">2026-07-06T06:37:41Z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