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3024"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96184" y="101925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41571631"/>
              </p:ext>
            </p:extLst>
          </p:nvPr>
        </p:nvGraphicFramePr>
        <p:xfrm>
          <a:off x="307975" y="2564904"/>
          <a:ext cx="4465638" cy="4186491"/>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513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№18</a:t>
                      </a:r>
                      <a:r>
                        <a:rPr lang="kk-KZ" altLang="x-none" sz="1600" b="1" i="1" dirty="0" smtClean="0">
                          <a:solidFill>
                            <a:srgbClr val="002060"/>
                          </a:solidFill>
                          <a:latin typeface="Times New Roman" panose="02020603050405020304" pitchFamily="18" charset="0"/>
                          <a:cs typeface="Times New Roman" panose="02020603050405020304" pitchFamily="18" charset="0"/>
                        </a:rPr>
                        <a:t>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08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935163">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41824" y="115888"/>
            <a:ext cx="5004205" cy="2085186"/>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kk-KZ" altLang="ru-RU" sz="1200" b="1" dirty="0" smtClean="0">
                <a:latin typeface="Times New Roman" panose="02020603050405020304" pitchFamily="18" charset="0"/>
                <a:cs typeface="Times New Roman" panose="02020603050405020304" pitchFamily="18" charset="0"/>
              </a:rPr>
              <a:t>09 </a:t>
            </a:r>
            <a:r>
              <a:rPr lang="kk-KZ" altLang="ru-RU" sz="1200" b="1" dirty="0">
                <a:latin typeface="Times New Roman" panose="02020603050405020304" pitchFamily="18" charset="0"/>
                <a:cs typeface="Times New Roman" panose="02020603050405020304" pitchFamily="18" charset="0"/>
              </a:rPr>
              <a:t>шілдеге ауа-райы болжамы</a:t>
            </a:r>
          </a:p>
          <a:p>
            <a:pPr lvl="0" algn="ctr"/>
            <a:r>
              <a:rPr lang="kk-KZ" altLang="ru-RU" sz="1200" b="1" dirty="0" smtClean="0">
                <a:latin typeface="Times New Roman" panose="02020603050405020304" pitchFamily="18" charset="0"/>
                <a:cs typeface="Times New Roman" panose="02020603050405020304" pitchFamily="18" charset="0"/>
              </a:rPr>
              <a:t>08 </a:t>
            </a:r>
            <a:r>
              <a:rPr lang="kk-KZ" altLang="ru-RU" sz="1200" b="1" dirty="0">
                <a:latin typeface="Times New Roman" panose="02020603050405020304" pitchFamily="18" charset="0"/>
                <a:cs typeface="Times New Roman" panose="02020603050405020304" pitchFamily="18" charset="0"/>
              </a:rPr>
              <a:t>шілде сағ. 20-дан бастап </a:t>
            </a:r>
            <a:r>
              <a:rPr lang="kk-KZ" altLang="ru-RU" sz="1200" b="1" dirty="0" smtClean="0">
                <a:latin typeface="Times New Roman" panose="02020603050405020304" pitchFamily="18" charset="0"/>
                <a:cs typeface="Times New Roman" panose="02020603050405020304" pitchFamily="18" charset="0"/>
              </a:rPr>
              <a:t>0</a:t>
            </a:r>
            <a:r>
              <a:rPr lang="kk-KZ" altLang="ru-RU" sz="1200" b="1" dirty="0">
                <a:latin typeface="Times New Roman" panose="02020603050405020304" pitchFamily="18" charset="0"/>
                <a:cs typeface="Times New Roman" panose="02020603050405020304" pitchFamily="18" charset="0"/>
              </a:rPr>
              <a:t>8</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шілде сағ. 20-ға дейін</a:t>
            </a: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Солтүстік-шығыстан, шығыстан жел соғады, күші 5-10 м/с. Ауа температурасы түнде 22-24, күндіз қатты ыстық </a:t>
            </a:r>
            <a:r>
              <a:rPr lang="kk-KZ" altLang="ru-RU" sz="1200" dirty="0" smtClean="0">
                <a:latin typeface="Times New Roman" panose="02020603050405020304" pitchFamily="18" charset="0"/>
                <a:cs typeface="Times New Roman" panose="02020603050405020304" pitchFamily="18" charset="0"/>
              </a:rPr>
              <a:t>35-37 градус.</a:t>
            </a:r>
          </a:p>
          <a:p>
            <a:pPr algn="just"/>
            <a:endParaRPr lang="kk-KZ" altLang="ru-RU" sz="1150" b="1" dirty="0" smtClean="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Түнде </a:t>
            </a:r>
            <a:r>
              <a:rPr lang="kk-KZ" altLang="ru-RU" sz="1150" b="1" dirty="0" smtClean="0">
                <a:latin typeface="Times New Roman" panose="02020603050405020304" pitchFamily="18" charset="0"/>
                <a:cs typeface="Times New Roman" panose="02020603050405020304" pitchFamily="18" charset="0"/>
              </a:rPr>
              <a:t>10 </a:t>
            </a:r>
            <a:r>
              <a:rPr lang="kk-KZ" altLang="ru-RU" sz="1150" b="1" dirty="0">
                <a:latin typeface="Times New Roman" panose="02020603050405020304" pitchFamily="18" charset="0"/>
                <a:cs typeface="Times New Roman" panose="02020603050405020304" pitchFamily="18" charset="0"/>
              </a:rPr>
              <a:t>шілдеге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kk-KZ" sz="1150" b="1" dirty="0" smtClean="0">
                <a:latin typeface="Times New Roman" panose="02020603050405020304" pitchFamily="18" charset="0"/>
                <a:cs typeface="Times New Roman" panose="02020603050405020304" pitchFamily="18" charset="0"/>
              </a:rPr>
              <a:t>09 </a:t>
            </a:r>
            <a:r>
              <a:rPr lang="kk-KZ" sz="1150" b="1" dirty="0">
                <a:latin typeface="Times New Roman" panose="02020603050405020304" pitchFamily="18" charset="0"/>
                <a:cs typeface="Times New Roman" panose="02020603050405020304" pitchFamily="18" charset="0"/>
              </a:rPr>
              <a:t>шілде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10 </a:t>
            </a:r>
            <a:r>
              <a:rPr lang="kk-KZ" sz="1150" b="1" dirty="0">
                <a:latin typeface="Times New Roman" panose="02020603050405020304" pitchFamily="18" charset="0"/>
                <a:cs typeface="Times New Roman" panose="02020603050405020304" pitchFamily="18" charset="0"/>
              </a:rPr>
              <a:t>шілде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b="1"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жауын-шашынсыз. </a:t>
            </a:r>
            <a:r>
              <a:rPr lang="ru-RU" sz="1150" dirty="0" err="1">
                <a:latin typeface="Times New Roman" panose="02020603050405020304" pitchFamily="18" charset="0"/>
                <a:cs typeface="Times New Roman" panose="02020603050405020304" pitchFamily="18" charset="0"/>
              </a:rPr>
              <a:t>Солтүстік-шығыстан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түнде</a:t>
            </a:r>
            <a:r>
              <a:rPr lang="ru-RU" sz="1150" dirty="0">
                <a:latin typeface="Times New Roman" panose="02020603050405020304" pitchFamily="18" charset="0"/>
                <a:cs typeface="Times New Roman" panose="02020603050405020304" pitchFamily="18" charset="0"/>
              </a:rPr>
              <a:t> 21-23 градус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a:t>
            </a:r>
            <a:r>
              <a:rPr lang="kk-KZ" altLang="ru-RU" sz="1200" b="1" dirty="0" smtClean="0">
                <a:latin typeface="Times New Roman" panose="02020603050405020304" pitchFamily="18" charset="0"/>
                <a:cs typeface="Times New Roman" panose="02020603050405020304" pitchFamily="18" charset="0"/>
              </a:rPr>
              <a:t>8</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шілде</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24487"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tabLst>
                <a:tab pos="1431925" algn="l"/>
              </a:tabLst>
            </a:pP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88879" y="2420888"/>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smtClean="0">
                <a:solidFill>
                  <a:schemeClr val="tx1"/>
                </a:solidFill>
                <a:latin typeface="Times New Roman" panose="02020603050405020304" pitchFamily="18" charset="0"/>
                <a:cs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910111827"/>
              </p:ext>
            </p:extLst>
          </p:nvPr>
        </p:nvGraphicFramePr>
        <p:xfrm>
          <a:off x="5027448" y="4173056"/>
          <a:ext cx="4667576" cy="2231152"/>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0.014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smtClean="0">
                          <a:solidFill>
                            <a:schemeClr val="tx1"/>
                          </a:solidFill>
                          <a:latin typeface="Times New Roman" panose="02020603050405020304" pitchFamily="18" charset="0"/>
                          <a:cs typeface="Times New Roman" panose="02020603050405020304" pitchFamily="18" charset="0"/>
                        </a:rPr>
                        <a:t>РМ-10</a:t>
                      </a:r>
                      <a:r>
                        <a:rPr lang="kk-KZ" sz="1000" baseline="0" smtClean="0">
                          <a:solidFill>
                            <a:schemeClr val="tx1"/>
                          </a:solidFill>
                          <a:latin typeface="Times New Roman" panose="02020603050405020304" pitchFamily="18" charset="0"/>
                          <a:cs typeface="Times New Roman" panose="02020603050405020304" pitchFamily="18" charset="0"/>
                        </a:rPr>
                        <a:t> </a:t>
                      </a:r>
                      <a:r>
                        <a:rPr lang="kk-KZ" sz="1000" smtClean="0">
                          <a:solidFill>
                            <a:schemeClr val="tx1"/>
                          </a:solidFill>
                          <a:latin typeface="Times New Roman" panose="02020603050405020304" pitchFamily="18" charset="0"/>
                          <a:cs typeface="Times New Roman" panose="02020603050405020304" pitchFamily="18" charset="0"/>
                        </a:rPr>
                        <a:t>қалқыма </a:t>
                      </a:r>
                      <a:r>
                        <a:rPr lang="kk-KZ" sz="1000" dirty="0"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0.025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15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0.031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0.001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Азот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0.014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ru-RU" sz="1000" b="0" dirty="0" smtClean="0">
                          <a:solidFill>
                            <a:schemeClr val="tx1"/>
                          </a:solidFill>
                          <a:latin typeface="Times New Roman" panose="02020603050405020304" pitchFamily="18" charset="0"/>
                          <a:cs typeface="Times New Roman" panose="02020603050405020304" pitchFamily="18" charset="0"/>
                        </a:rPr>
                        <a:t>Азот </a:t>
                      </a: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0.008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0.263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85387" y="6237312"/>
            <a:ext cx="4521389" cy="307777"/>
          </a:xfrm>
          <a:prstGeom prst="rect">
            <a:avLst/>
          </a:prstGeom>
          <a:solidFill>
            <a:schemeClr val="bg1"/>
          </a:solidFill>
          <a:ln w="9525">
            <a:noFill/>
          </a:ln>
        </p:spPr>
        <p:txBody>
          <a:bodyPr wrap="square">
            <a:spAutoFit/>
          </a:bodyPr>
          <a:lstStyle/>
          <a:p>
            <a:pPr lvl="0"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a:t>
            </a:r>
            <a:r>
              <a:rPr lang="kk-KZ" altLang="ru-RU" sz="1200" b="1" i="1" dirty="0">
                <a:latin typeface="Times New Roman" panose="02020603050405020304" pitchFamily="18" charset="0"/>
                <a:cs typeface="Times New Roman" panose="02020603050405020304" pitchFamily="18" charset="0"/>
              </a:rPr>
              <a:t>Рахметова Ж.А</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26036</TotalTime>
  <Words>504</Words>
  <Application>Microsoft Office PowerPoint</Application>
  <PresentationFormat>Лист A4 (210x297 мм)</PresentationFormat>
  <Paragraphs>97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5160</cp:revision>
  <cp:lastPrinted>2021-07-01T07:38:07Z</cp:lastPrinted>
  <dcterms:created xsi:type="dcterms:W3CDTF">2018-03-27T06:03:00Z</dcterms:created>
  <dcterms:modified xsi:type="dcterms:W3CDTF">2026-07-08T07:41:27Z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