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smtClean="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55408593"/>
              </p:ext>
            </p:extLst>
          </p:nvPr>
        </p:nvGraphicFramePr>
        <p:xfrm>
          <a:off x="344489" y="2511207"/>
          <a:ext cx="4608512" cy="1925905"/>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192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шілде</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2774" y="111026"/>
            <a:ext cx="487461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12 шілдеге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11</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шілде</a:t>
            </a:r>
            <a:r>
              <a:rPr lang="ru-RU" sz="1200" b="1" dirty="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12</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kk-KZ" sz="1200" kern="1400" dirty="0">
                <a:solidFill>
                  <a:srgbClr val="000000"/>
                </a:solidFill>
                <a:latin typeface="Times New Roman" panose="02020603050405020304" pitchFamily="18" charset="0"/>
                <a:ea typeface="Times New Roman" panose="02020603050405020304" pitchFamily="18" charset="0"/>
              </a:rPr>
              <a:t>көшпелі бұлтты, күндіз аздаған жаңбыр, найзағай болады. Оңтүстік-шығыстан соғатын жел батысқа ауысады, күші 7-12, күндіз екпіні 15 м/с. Ауа температурасы түнде 22-24 градус жылы, күндіз 35-37 градус қатты ыстық болады</a:t>
            </a:r>
            <a:r>
              <a:rPr lang="kk-KZ" sz="1200" kern="1400" dirty="0" smtClean="0">
                <a:solidFill>
                  <a:srgbClr val="000000"/>
                </a:solidFill>
                <a:latin typeface="Times New Roman" panose="02020603050405020304" pitchFamily="18" charset="0"/>
                <a:ea typeface="Times New Roman" panose="02020603050405020304" pitchFamily="18" charset="0"/>
              </a:rPr>
              <a:t>.</a:t>
            </a:r>
          </a:p>
          <a:p>
            <a:pPr algn="ctr"/>
            <a:r>
              <a:rPr lang="kk-KZ" altLang="ru-RU" sz="1200" b="1" dirty="0" smtClean="0">
                <a:latin typeface="Times New Roman" panose="02020603050405020304" pitchFamily="18" charset="0"/>
                <a:cs typeface="Times New Roman" panose="02020603050405020304" pitchFamily="18" charset="0"/>
                <a:sym typeface="+mn-ea"/>
              </a:rPr>
              <a:t>12 шілде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11 </a:t>
            </a:r>
            <a:r>
              <a:rPr lang="ru-RU" sz="1200" b="1" dirty="0" err="1" smtClean="0">
                <a:solidFill>
                  <a:srgbClr val="000000"/>
                </a:solidFill>
                <a:latin typeface="Times New Roman" pitchFamily="18" charset="0"/>
                <a:cs typeface="Times New Roman"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12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a:t>
            </a:r>
            <a:r>
              <a:rPr lang="kk-KZ" sz="1200" kern="1400" dirty="0" smtClean="0">
                <a:solidFill>
                  <a:srgbClr val="000000"/>
                </a:solidFill>
                <a:latin typeface="Times New Roman" panose="02020603050405020304" pitchFamily="18" charset="0"/>
                <a:ea typeface="Times New Roman" panose="02020603050405020304" pitchFamily="18" charset="0"/>
              </a:rPr>
              <a:t>. Солтүстік-шығыстан </a:t>
            </a:r>
            <a:r>
              <a:rPr lang="kk-KZ"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1-6 м/с. Ауа температурасы 20-22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54132450"/>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85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630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112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0.56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085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7046" y="2199200"/>
            <a:ext cx="4808487"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150" dirty="0">
                <a:solidFill>
                  <a:prstClr val="black"/>
                </a:solidFill>
                <a:latin typeface="Times New Roman" panose="02020603050405020304" pitchFamily="18" charset="0"/>
                <a:cs typeface="Times New Roman" panose="02020603050405020304" pitchFamily="18" charset="0"/>
              </a:rPr>
              <a:t>2026 </a:t>
            </a:r>
            <a:r>
              <a:rPr lang="ru-RU" sz="1150" dirty="0" err="1">
                <a:solidFill>
                  <a:prstClr val="black"/>
                </a:solidFill>
                <a:latin typeface="Times New Roman" panose="02020603050405020304" pitchFamily="18" charset="0"/>
                <a:cs typeface="Times New Roman" panose="02020603050405020304" pitchFamily="18" charset="0"/>
              </a:rPr>
              <a:t>жылғы</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smtClean="0">
                <a:solidFill>
                  <a:prstClr val="black"/>
                </a:solidFill>
                <a:latin typeface="Times New Roman" panose="02020603050405020304" pitchFamily="18" charset="0"/>
                <a:cs typeface="Times New Roman" panose="02020603050405020304" pitchFamily="18" charset="0"/>
              </a:rPr>
              <a:t>12 </a:t>
            </a:r>
            <a:r>
              <a:rPr lang="ru-RU" sz="1150" dirty="0" err="1" smtClean="0">
                <a:solidFill>
                  <a:prstClr val="black"/>
                </a:solidFill>
                <a:latin typeface="Times New Roman" panose="02020603050405020304" pitchFamily="18" charset="0"/>
                <a:cs typeface="Times New Roman" panose="02020603050405020304" pitchFamily="18" charset="0"/>
              </a:rPr>
              <a:t>шілдеде</a:t>
            </a:r>
            <a:r>
              <a:rPr lang="ru-RU" sz="1150" dirty="0" smtClean="0">
                <a:solidFill>
                  <a:prstClr val="black"/>
                </a:solidFill>
                <a:latin typeface="Times New Roman" panose="02020603050405020304" pitchFamily="18" charset="0"/>
                <a:cs typeface="Times New Roman" panose="02020603050405020304" pitchFamily="18" charset="0"/>
              </a:rPr>
              <a:t>, </a:t>
            </a:r>
            <a:r>
              <a:rPr lang="ru-RU" sz="115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150" dirty="0" smtClean="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жағдайлар</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қала</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атмосферасында</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ластаушы</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заттардың</a:t>
            </a:r>
            <a:r>
              <a:rPr lang="ru-RU" sz="1150" dirty="0">
                <a:solidFill>
                  <a:prstClr val="black"/>
                </a:solidFill>
                <a:latin typeface="Times New Roman" panose="02020603050405020304" pitchFamily="18" charset="0"/>
                <a:cs typeface="Times New Roman" panose="02020603050405020304" pitchFamily="18" charset="0"/>
              </a:rPr>
              <a:t> </a:t>
            </a:r>
            <a:r>
              <a:rPr lang="ru-RU" sz="1150" b="1" dirty="0" err="1" smtClean="0">
                <a:solidFill>
                  <a:prstClr val="black"/>
                </a:solidFill>
                <a:latin typeface="Times New Roman" panose="02020603050405020304" pitchFamily="18" charset="0"/>
                <a:cs typeface="Times New Roman" panose="02020603050405020304" pitchFamily="18" charset="0"/>
              </a:rPr>
              <a:t>сейілуіне</a:t>
            </a:r>
            <a:r>
              <a:rPr lang="ru-RU" sz="1150" b="1" dirty="0" smtClean="0">
                <a:solidFill>
                  <a:prstClr val="black"/>
                </a:solidFill>
                <a:latin typeface="Times New Roman" panose="02020603050405020304" pitchFamily="18" charset="0"/>
                <a:cs typeface="Times New Roman" panose="02020603050405020304" pitchFamily="18" charset="0"/>
              </a:rPr>
              <a:t> </a:t>
            </a:r>
            <a:r>
              <a:rPr lang="ru-RU" sz="1150" dirty="0" err="1" smtClean="0">
                <a:solidFill>
                  <a:prstClr val="black"/>
                </a:solidFill>
                <a:latin typeface="Times New Roman" panose="02020603050405020304" pitchFamily="18" charset="0"/>
                <a:cs typeface="Times New Roman" panose="02020603050405020304" pitchFamily="18" charset="0"/>
              </a:rPr>
              <a:t>ықпал</a:t>
            </a:r>
            <a:r>
              <a:rPr lang="ru-RU" sz="1150" dirty="0" smtClean="0">
                <a:solidFill>
                  <a:prstClr val="black"/>
                </a:solidFill>
                <a:latin typeface="Times New Roman" panose="02020603050405020304" pitchFamily="18" charset="0"/>
                <a:cs typeface="Times New Roman" panose="02020603050405020304" pitchFamily="18" charset="0"/>
              </a:rPr>
              <a:t> </a:t>
            </a:r>
            <a:r>
              <a:rPr lang="ru-RU" sz="1150" dirty="0" err="1" smtClean="0">
                <a:solidFill>
                  <a:prstClr val="black"/>
                </a:solidFill>
                <a:latin typeface="Times New Roman" panose="02020603050405020304" pitchFamily="18" charset="0"/>
                <a:cs typeface="Times New Roman" panose="02020603050405020304" pitchFamily="18" charset="0"/>
              </a:rPr>
              <a:t>етеді</a:t>
            </a:r>
            <a:r>
              <a:rPr lang="ru-RU" sz="1150" dirty="0">
                <a:solidFill>
                  <a:prstClr val="black"/>
                </a:solidFill>
                <a:latin typeface="Times New Roman" panose="02020603050405020304" pitchFamily="18" charset="0"/>
                <a:cs typeface="Times New Roman" panose="02020603050405020304" pitchFamily="18" charset="0"/>
              </a:rPr>
              <a:t>, 2026 </a:t>
            </a:r>
            <a:r>
              <a:rPr lang="ru-RU" sz="1150" dirty="0" err="1">
                <a:solidFill>
                  <a:prstClr val="black"/>
                </a:solidFill>
                <a:latin typeface="Times New Roman" panose="02020603050405020304" pitchFamily="18" charset="0"/>
                <a:cs typeface="Times New Roman" panose="02020603050405020304" pitchFamily="18" charset="0"/>
              </a:rPr>
              <a:t>жылғы</a:t>
            </a:r>
            <a:r>
              <a:rPr lang="ru-RU" sz="1150" dirty="0">
                <a:solidFill>
                  <a:prstClr val="black"/>
                </a:solidFill>
                <a:latin typeface="Times New Roman" panose="02020603050405020304" pitchFamily="18" charset="0"/>
                <a:cs typeface="Times New Roman" panose="02020603050405020304" pitchFamily="18" charset="0"/>
              </a:rPr>
              <a:t> </a:t>
            </a:r>
            <a:r>
              <a:rPr lang="kk-KZ" sz="1150" dirty="0" smtClean="0">
                <a:solidFill>
                  <a:prstClr val="black"/>
                </a:solidFill>
                <a:latin typeface="Times New Roman" panose="02020603050405020304" pitchFamily="18" charset="0"/>
                <a:cs typeface="Times New Roman" panose="02020603050405020304" pitchFamily="18" charset="0"/>
              </a:rPr>
              <a:t>13 шілдеде </a:t>
            </a:r>
            <a:r>
              <a:rPr lang="kk-KZ" sz="1150" dirty="0">
                <a:solidFill>
                  <a:prstClr val="black"/>
                </a:solidFill>
                <a:latin typeface="Times New Roman" panose="02020603050405020304" pitchFamily="18" charset="0"/>
                <a:cs typeface="Times New Roman" panose="02020603050405020304" pitchFamily="18" charset="0"/>
              </a:rPr>
              <a:t>түнде </a:t>
            </a:r>
            <a:r>
              <a:rPr lang="ru-RU" sz="1150" dirty="0" err="1">
                <a:solidFill>
                  <a:prstClr val="black"/>
                </a:solidFill>
                <a:latin typeface="Times New Roman" panose="02020603050405020304" pitchFamily="18" charset="0"/>
                <a:cs typeface="Times New Roman" panose="02020603050405020304" pitchFamily="18" charset="0"/>
              </a:rPr>
              <a:t>метеорологиялық</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жағдайлар</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қала</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атмосферасында</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ластаушы</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заттардың</a:t>
            </a:r>
            <a:r>
              <a:rPr lang="ru-RU" sz="1150" dirty="0">
                <a:solidFill>
                  <a:prstClr val="black"/>
                </a:solidFill>
                <a:latin typeface="Times New Roman" panose="02020603050405020304" pitchFamily="18" charset="0"/>
                <a:cs typeface="Times New Roman" panose="02020603050405020304" pitchFamily="18" charset="0"/>
              </a:rPr>
              <a:t> </a:t>
            </a:r>
            <a:r>
              <a:rPr lang="ru-RU" sz="1150" b="1" dirty="0" err="1" smtClean="0">
                <a:solidFill>
                  <a:prstClr val="black"/>
                </a:solidFill>
                <a:latin typeface="Times New Roman" panose="02020603050405020304" pitchFamily="18" charset="0"/>
                <a:cs typeface="Times New Roman" panose="02020603050405020304" pitchFamily="18" charset="0"/>
              </a:rPr>
              <a:t>жиналуына</a:t>
            </a:r>
            <a:r>
              <a:rPr lang="ru-RU" sz="1150" b="1" dirty="0" smtClean="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ықпал</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етеді</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Жалпы</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қала</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бойынша</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ауаның</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ластану</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деңгейі</a:t>
            </a:r>
            <a:r>
              <a:rPr lang="ru-RU" sz="1150" dirty="0">
                <a:solidFill>
                  <a:prstClr val="black"/>
                </a:solidFill>
                <a:latin typeface="Times New Roman" panose="02020603050405020304" pitchFamily="18" charset="0"/>
                <a:cs typeface="Times New Roman" panose="02020603050405020304" pitchFamily="18" charset="0"/>
              </a:rPr>
              <a:t> </a:t>
            </a:r>
            <a:r>
              <a:rPr lang="kk-KZ" sz="115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prstClr val="black"/>
                </a:solidFill>
                <a:latin typeface="Times New Roman" panose="02020603050405020304" pitchFamily="18" charset="0"/>
                <a:cs typeface="Times New Roman" panose="02020603050405020304" pitchFamily="18" charset="0"/>
              </a:rPr>
              <a:t>олады</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деп</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күтілуде</a:t>
            </a:r>
            <a:r>
              <a:rPr lang="ru-RU" sz="115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Әбдіғали Т.М.</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48268</TotalTime>
  <Words>554</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7073</cp:revision>
  <cp:lastPrinted>2021-07-01T07:38:07Z</cp:lastPrinted>
  <dcterms:created xsi:type="dcterms:W3CDTF">2018-03-27T06:03:00Z</dcterms:created>
  <dcterms:modified xsi:type="dcterms:W3CDTF">2026-07-11T07:10:07Z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