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0" d="100"/>
          <a:sy n="90" d="100"/>
        </p:scale>
        <p:origin x="108" y="480"/>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840312723"/>
              </p:ext>
            </p:extLst>
          </p:nvPr>
        </p:nvGraphicFramePr>
        <p:xfrm>
          <a:off x="352128" y="2356960"/>
          <a:ext cx="4465638" cy="1863471"/>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en-US" altLang="x-none" sz="1600" b="1" i="1" dirty="0">
                          <a:solidFill>
                            <a:srgbClr val="002060"/>
                          </a:solidFill>
                          <a:latin typeface="Times New Roman" panose="02020603050405020304" pitchFamily="18" charset="0"/>
                          <a:cs typeface="Times New Roman" panose="02020603050405020304" pitchFamily="18" charset="0"/>
                        </a:rPr>
                        <a:t>1</a:t>
                      </a:r>
                      <a:r>
                        <a:rPr lang="ru-RU" altLang="x-none" sz="1600" b="1" i="1" dirty="0">
                          <a:solidFill>
                            <a:srgbClr val="002060"/>
                          </a:solidFill>
                          <a:latin typeface="Times New Roman" panose="02020603050405020304" pitchFamily="18" charset="0"/>
                          <a:cs typeface="Times New Roman" panose="02020603050405020304" pitchFamily="18" charset="0"/>
                        </a:rPr>
                        <a:t>92</a:t>
                      </a:r>
                      <a:r>
                        <a:rPr lang="en-US"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11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сейіліуіне ықпал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төмен болады деп 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637782834"/>
              </p:ext>
            </p:extLst>
          </p:nvPr>
        </p:nvGraphicFramePr>
        <p:xfrm>
          <a:off x="5072359" y="4365102"/>
          <a:ext cx="4662697" cy="1119401"/>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432050">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Нақты шоғырлану,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effectLst/>
                          <a:latin typeface="Calibri" panose="020F0502020204030204" pitchFamily="34" charset="0"/>
                        </a:rPr>
                        <a:t>2</a:t>
                      </a:r>
                      <a:r>
                        <a:rPr lang="ru-RU" sz="1100" b="0" i="0" u="none" strike="noStrike" dirty="0">
                          <a:solidFill>
                            <a:srgbClr val="000000"/>
                          </a:solidFill>
                          <a:effectLst/>
                          <a:latin typeface="Calibri" panose="020F0502020204030204" pitchFamily="34" charset="0"/>
                        </a:rPr>
                        <a:t>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a:t>
                      </a:r>
                      <a:r>
                        <a:rPr lang="en-US" sz="1100" b="0" i="0" u="none" strike="noStrike" dirty="0">
                          <a:solidFill>
                            <a:srgbClr val="000000"/>
                          </a:solidFill>
                          <a:effectLst/>
                          <a:latin typeface="Calibri" panose="020F0502020204030204" pitchFamily="34" charset="0"/>
                        </a:rPr>
                        <a:t>4</a:t>
                      </a:r>
                      <a:r>
                        <a:rPr lang="ru-RU" sz="1100" b="0" i="0" u="none" strike="noStrike" dirty="0">
                          <a:solidFill>
                            <a:srgbClr val="000000"/>
                          </a:solidFill>
                          <a:effectLst/>
                          <a:latin typeface="Calibri" panose="020F0502020204030204" pitchFamily="34" charset="0"/>
                        </a:rPr>
                        <a:t>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effectLst/>
                          <a:latin typeface="Calibri" panose="020F0502020204030204" pitchFamily="34" charset="0"/>
                        </a:rPr>
                        <a:t>3</a:t>
                      </a:r>
                      <a:r>
                        <a:rPr lang="ru-RU" sz="1100" b="0" i="0" u="none" strike="noStrike" dirty="0">
                          <a:solidFill>
                            <a:srgbClr val="000000"/>
                          </a:solidFill>
                          <a:effectLst/>
                          <a:latin typeface="Calibri" panose="020F0502020204030204" pitchFamily="34" charset="0"/>
                        </a:rPr>
                        <a:t>34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r>
                        <a:rPr lang="en-US" sz="1100" b="0" i="0" u="none" strike="noStrike" dirty="0">
                          <a:solidFill>
                            <a:srgbClr val="000000"/>
                          </a:solidFill>
                          <a:effectLst/>
                          <a:latin typeface="Calibri" panose="020F0502020204030204" pitchFamily="34" charset="0"/>
                        </a:rPr>
                        <a:t>0</a:t>
                      </a:r>
                      <a:r>
                        <a:rPr lang="ru-RU" sz="1100" b="0" i="0" u="none" strike="noStrike" dirty="0">
                          <a:solidFill>
                            <a:srgbClr val="000000"/>
                          </a:solidFill>
                          <a:effectLst/>
                          <a:latin typeface="Calibri" panose="020F0502020204030204" pitchFamily="34" charset="0"/>
                        </a:rPr>
                        <a:t>67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Calibri" panose="020F0502020204030204" pitchFamily="34" charset="0"/>
                        </a:rPr>
                        <a:t>0</a:t>
                      </a:r>
                      <a:r>
                        <a:rPr lang="en-US" sz="1100" b="0" i="0" u="none" strike="noStrike" dirty="0">
                          <a:solidFill>
                            <a:srgbClr val="000000"/>
                          </a:solidFill>
                          <a:effectLst/>
                          <a:latin typeface="Calibri" panose="020F0502020204030204" pitchFamily="34" charset="0"/>
                        </a:rPr>
                        <a:t>.</a:t>
                      </a:r>
                      <a:r>
                        <a:rPr lang="ru-RU" sz="1100" b="0" i="0" u="none" strike="noStrike" dirty="0">
                          <a:solidFill>
                            <a:srgbClr val="000000"/>
                          </a:solidFill>
                          <a:effectLst/>
                          <a:latin typeface="Calibri" panose="020F0502020204030204" pitchFamily="34" charset="0"/>
                        </a:rPr>
                        <a:t>575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11 шілде</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err="1">
                <a:latin typeface="Times New Roman" panose="02020603050405020304" pitchFamily="18" charset="0"/>
                <a:cs typeface="Times New Roman" panose="02020603050405020304" pitchFamily="18" charset="0"/>
              </a:rPr>
              <a:t>Ақтау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00237" y="215900"/>
            <a:ext cx="4767261" cy="2292935"/>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a:t>
            </a:r>
          </a:p>
          <a:p>
            <a:pPr algn="ctr"/>
            <a:r>
              <a:rPr lang="ru-RU" altLang="ru-RU" sz="1100" b="1" dirty="0">
                <a:latin typeface="Times New Roman" panose="02020603050405020304" pitchFamily="18" charset="0"/>
                <a:cs typeface="Times New Roman" panose="02020603050405020304" pitchFamily="18" charset="0"/>
              </a:rPr>
              <a:t>12</a:t>
            </a:r>
            <a:r>
              <a:rPr lang="kk-KZ" altLang="ru-RU" sz="1100" b="1" dirty="0">
                <a:latin typeface="Times New Roman" panose="02020603050405020304" pitchFamily="18" charset="0"/>
                <a:cs typeface="Times New Roman" panose="02020603050405020304" pitchFamily="18" charset="0"/>
              </a:rPr>
              <a:t> шілдеге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kk-KZ" altLang="ru-RU" sz="1100" b="1" dirty="0">
                <a:solidFill>
                  <a:srgbClr val="000000"/>
                </a:solidFill>
                <a:latin typeface="Times New Roman" panose="02020603050405020304" pitchFamily="18" charset="0"/>
                <a:cs typeface="Times New Roman" panose="02020603050405020304" pitchFamily="18" charset="0"/>
              </a:rPr>
              <a:t>11 </a:t>
            </a:r>
            <a:r>
              <a:rPr lang="kk-KZ" altLang="ru-RU" sz="1100" b="1" dirty="0">
                <a:latin typeface="Times New Roman" panose="02020603050405020304" pitchFamily="18" charset="0"/>
                <a:cs typeface="Times New Roman" panose="02020603050405020304" pitchFamily="18" charset="0"/>
              </a:rPr>
              <a:t>шілде</a:t>
            </a: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a:t>
            </a:r>
            <a:r>
              <a:rPr lang="en-US"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12 </a:t>
            </a:r>
            <a:r>
              <a:rPr lang="kk-KZ" altLang="ru-RU" sz="1100" b="1" dirty="0">
                <a:solidFill>
                  <a:srgbClr val="000000"/>
                </a:solidFill>
                <a:latin typeface="Times New Roman" panose="02020603050405020304" pitchFamily="18" charset="0"/>
                <a:cs typeface="Times New Roman" panose="02020603050405020304" pitchFamily="18" charset="0"/>
              </a:rPr>
              <a:t>шілде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Аздаған </a:t>
            </a:r>
            <a:r>
              <a:rPr lang="kk-KZ" sz="1100" dirty="0" smtClean="0">
                <a:solidFill>
                  <a:srgbClr val="000000"/>
                </a:solidFill>
                <a:latin typeface="Times New Roman" panose="02020603050405020304" pitchFamily="18" charset="0"/>
                <a:cs typeface="Times New Roman" panose="02020603050405020304" pitchFamily="18" charset="0"/>
                <a:sym typeface="+mn-ea"/>
              </a:rPr>
              <a:t>бұлтты</a:t>
            </a:r>
            <a:r>
              <a:rPr lang="kk-KZ" sz="1100" dirty="0">
                <a:solidFill>
                  <a:srgbClr val="000000"/>
                </a:solidFill>
                <a:latin typeface="Times New Roman" panose="02020603050405020304" pitchFamily="18" charset="0"/>
                <a:cs typeface="Times New Roman" panose="02020603050405020304" pitchFamily="18" charset="0"/>
                <a:sym typeface="+mn-ea"/>
              </a:rPr>
              <a:t>, жауын-шашынсыз</a:t>
            </a:r>
            <a:r>
              <a:rPr lang="kk-KZ" sz="1100" dirty="0" smtClean="0">
                <a:solidFill>
                  <a:prstClr val="black"/>
                </a:solidFill>
                <a:latin typeface="Times New Roman" pitchFamily="18" charset="0"/>
                <a:cs typeface="Times New Roman" pitchFamily="18" charset="0"/>
              </a:rPr>
              <a:t>. Түнде және таңертең тұман. </a:t>
            </a:r>
            <a:r>
              <a:rPr lang="kk-KZ" sz="1100" dirty="0">
                <a:solidFill>
                  <a:prstClr val="black"/>
                </a:solidFill>
                <a:latin typeface="Times New Roman" pitchFamily="18" charset="0"/>
                <a:cs typeface="Times New Roman" pitchFamily="18" charset="0"/>
              </a:rPr>
              <a:t>Жел </a:t>
            </a:r>
            <a:r>
              <a:rPr lang="kk-KZ" sz="1100" dirty="0" smtClean="0">
                <a:solidFill>
                  <a:prstClr val="black"/>
                </a:solidFill>
                <a:latin typeface="Times New Roman" pitchFamily="18" charset="0"/>
                <a:cs typeface="Times New Roman" pitchFamily="18" charset="0"/>
              </a:rPr>
              <a:t>сол</a:t>
            </a:r>
            <a:r>
              <a:rPr lang="kk-KZ" sz="1100" dirty="0" smtClean="0">
                <a:solidFill>
                  <a:prstClr val="black"/>
                </a:solidFill>
                <a:latin typeface="Times New Roman" pitchFamily="18" charset="0"/>
                <a:cs typeface="Times New Roman" pitchFamily="18" charset="0"/>
              </a:rPr>
              <a:t>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батыс</a:t>
            </a:r>
            <a:r>
              <a:rPr lang="kk-KZ" sz="1100" dirty="0" smtClean="0">
                <a:solidFill>
                  <a:srgbClr val="000000"/>
                </a:solidFill>
                <a:latin typeface="Times New Roman" panose="02020603050405020304" pitchFamily="18" charset="0"/>
                <a:cs typeface="Times New Roman" panose="02020603050405020304" pitchFamily="18" charset="0"/>
                <a:sym typeface="+mn-ea"/>
              </a:rPr>
              <a:t>тан</a:t>
            </a:r>
            <a:r>
              <a:rPr lang="kk-KZ" sz="1100" dirty="0">
                <a:solidFill>
                  <a:srgbClr val="000000"/>
                </a:solidFill>
                <a:latin typeface="Times New Roman" panose="02020603050405020304" pitchFamily="18" charset="0"/>
                <a:cs typeface="Times New Roman" panose="02020603050405020304" pitchFamily="18" charset="0"/>
                <a:sym typeface="+mn-ea"/>
              </a:rPr>
              <a:t>, 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9-14 </a:t>
            </a:r>
            <a:r>
              <a:rPr lang="kk-KZ" sz="1100" dirty="0" smtClean="0">
                <a:solidFill>
                  <a:prstClr val="black"/>
                </a:solidFill>
                <a:latin typeface="Times New Roman" pitchFamily="18" charset="0"/>
                <a:cs typeface="Times New Roman" pitchFamily="18" charset="0"/>
              </a:rPr>
              <a:t>м/с</a:t>
            </a:r>
            <a:r>
              <a:rPr lang="kk-KZ" sz="1100" dirty="0">
                <a:solidFill>
                  <a:prstClr val="black"/>
                </a:solidFill>
                <a:latin typeface="Times New Roman" pitchFamily="18" charset="0"/>
                <a:cs typeface="Times New Roman" pitchFamily="18" charset="0"/>
              </a:rPr>
              <a:t>. Ауа температурасы түнде </a:t>
            </a:r>
            <a:r>
              <a:rPr lang="kk-KZ" sz="1100" dirty="0" smtClean="0">
                <a:solidFill>
                  <a:prstClr val="black"/>
                </a:solidFill>
                <a:latin typeface="Times New Roman" pitchFamily="18" charset="0"/>
                <a:cs typeface="Times New Roman" pitchFamily="18" charset="0"/>
              </a:rPr>
              <a:t>23-25, </a:t>
            </a:r>
            <a:r>
              <a:rPr lang="kk-KZ" sz="1100" dirty="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32-34</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жылы.</a:t>
            </a:r>
          </a:p>
          <a:p>
            <a:pPr lvl="0" algn="just"/>
            <a:endParaRPr lang="kk-KZ" sz="1100" dirty="0">
              <a:solidFill>
                <a:prstClr val="black"/>
              </a:solidFill>
              <a:latin typeface="Times New Roman" pitchFamily="18" charset="0"/>
              <a:cs typeface="Times New Roman" pitchFamily="18" charset="0"/>
            </a:endParaRPr>
          </a:p>
          <a:p>
            <a:pPr lvl="0" algn="ctr"/>
            <a:r>
              <a:rPr lang="kk-KZ" sz="1100" b="1" dirty="0">
                <a:solidFill>
                  <a:srgbClr val="000000"/>
                </a:solidFill>
                <a:latin typeface="Times New Roman" panose="02020603050405020304" pitchFamily="18" charset="0"/>
                <a:cs typeface="Times New Roman" panose="02020603050405020304" pitchFamily="18" charset="0"/>
              </a:rPr>
              <a:t>Түнде 13 шілде ауа-райы болжамы</a:t>
            </a:r>
          </a:p>
          <a:p>
            <a:pPr lvl="0" algn="ctr"/>
            <a:r>
              <a:rPr lang="kk-KZ" sz="1100" b="1" dirty="0">
                <a:solidFill>
                  <a:srgbClr val="000000"/>
                </a:solidFill>
                <a:latin typeface="Times New Roman" panose="02020603050405020304" pitchFamily="18" charset="0"/>
                <a:cs typeface="Times New Roman" panose="02020603050405020304" pitchFamily="18" charset="0"/>
              </a:rPr>
              <a:t>12 шілде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a:t>
            </a:r>
            <a:r>
              <a:rPr lang="kk-KZ" sz="1100" b="1" dirty="0">
                <a:solidFill>
                  <a:srgbClr val="000000"/>
                </a:solidFill>
                <a:latin typeface="Times New Roman" panose="02020603050405020304" pitchFamily="18" charset="0"/>
                <a:cs typeface="Times New Roman" panose="02020603050405020304" pitchFamily="18" charset="0"/>
              </a:rPr>
              <a:t> 13 шілде</a:t>
            </a:r>
            <a:r>
              <a:rPr lang="ru-RU" sz="1100" b="1" dirty="0">
                <a:solidFill>
                  <a:srgbClr val="000000"/>
                </a:solidFill>
                <a:latin typeface="Times New Roman" panose="02020603050405020304" pitchFamily="18" charset="0"/>
                <a:cs typeface="Times New Roman" panose="02020603050405020304" pitchFamily="18" charset="0"/>
              </a:rPr>
              <a:t> 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солтүстіктен, </a:t>
            </a:r>
            <a:r>
              <a:rPr lang="kk-KZ" sz="1100" dirty="0" smtClean="0">
                <a:solidFill>
                  <a:srgbClr val="000000"/>
                </a:solidFill>
                <a:latin typeface="Times New Roman" panose="02020603050405020304" pitchFamily="18" charset="0"/>
                <a:cs typeface="Times New Roman" panose="02020603050405020304" pitchFamily="18" charset="0"/>
                <a:sym typeface="+mn-ea"/>
              </a:rPr>
              <a:t>сол</a:t>
            </a:r>
            <a:r>
              <a:rPr lang="kk-KZ" sz="1100" dirty="0" smtClean="0">
                <a:solidFill>
                  <a:srgbClr val="000000"/>
                </a:solidFill>
                <a:latin typeface="Times New Roman" panose="02020603050405020304" pitchFamily="18" charset="0"/>
                <a:cs typeface="Times New Roman" panose="02020603050405020304" pitchFamily="18" charset="0"/>
                <a:sym typeface="+mn-ea"/>
              </a:rPr>
              <a:t>түстік-шығыстан</a:t>
            </a:r>
            <a:r>
              <a:rPr lang="ru-RU" sz="1100" dirty="0">
                <a:solidFill>
                  <a:prstClr val="black"/>
                </a:solidFill>
                <a:latin typeface="Times New Roman" pitchFamily="18" charset="0"/>
                <a:cs typeface="Times New Roman" pitchFamily="18" charset="0"/>
              </a:rPr>
              <a:t>,</a:t>
            </a:r>
            <a:r>
              <a:rPr lang="kk-KZ" sz="1100" dirty="0">
                <a:solidFill>
                  <a:prstClr val="black"/>
                </a:solidFill>
                <a:latin typeface="Times New Roman" pitchFamily="18" charset="0"/>
                <a:cs typeface="Times New Roman" pitchFamily="18" charset="0"/>
              </a:rPr>
              <a:t> күші 5-10 м/с</a:t>
            </a:r>
            <a:r>
              <a:rPr lang="ru-RU" sz="1100" dirty="0">
                <a:solidFill>
                  <a:prstClr val="black"/>
                </a:solidFill>
                <a:latin typeface="Times New Roman" pitchFamily="18" charset="0"/>
                <a:cs typeface="Times New Roman" pitchFamily="18" charset="0"/>
              </a:rPr>
              <a:t>. Ауа температурасы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24-26</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63622" y="3392801"/>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 </a:t>
            </a:r>
            <a:r>
              <a:rPr lang="kk-KZ" altLang="ru-RU" sz="1000" b="1" i="1" dirty="0" smtClean="0">
                <a:solidFill>
                  <a:srgbClr val="000000"/>
                </a:solidFill>
                <a:latin typeface="Times New Roman" panose="02020603050405020304" pitchFamily="18" charset="0"/>
                <a:cs typeface="Times New Roman" panose="02020603050405020304" pitchFamily="18" charset="0"/>
              </a:rPr>
              <a:t>Кадирхан </a:t>
            </a:r>
            <a:r>
              <a:rPr lang="kk-KZ" altLang="ru-RU" sz="1000" b="1" i="1" dirty="0">
                <a:solidFill>
                  <a:srgbClr val="000000"/>
                </a:solidFill>
                <a:latin typeface="Times New Roman" panose="02020603050405020304" pitchFamily="18" charset="0"/>
                <a:cs typeface="Times New Roman" panose="02020603050405020304" pitchFamily="18" charset="0"/>
              </a:rPr>
              <a:t>П.М.</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32063</TotalTime>
  <Words>570</Words>
  <Application>Microsoft Office PowerPoint</Application>
  <PresentationFormat>Лист A4 (210x297 мм)</PresentationFormat>
  <Paragraphs>88</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4389</cp:revision>
  <cp:lastPrinted>2021-07-01T07:38:07Z</cp:lastPrinted>
  <dcterms:created xsi:type="dcterms:W3CDTF">2018-03-27T06:03:00Z</dcterms:created>
  <dcterms:modified xsi:type="dcterms:W3CDTF">2026-07-11T06:43:31Z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