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2107"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9327705"/>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229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тамыз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1885131"/>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kk-KZ" altLang="ru-RU" sz="1200" b="1" dirty="0" smtClean="0">
                <a:latin typeface="Times New Roman" panose="02020603050405020304" pitchFamily="18" charset="0"/>
                <a:cs typeface="Times New Roman" panose="02020603050405020304" pitchFamily="18" charset="0"/>
              </a:rPr>
              <a:t>18 тамызға ауа-райы болжамы</a:t>
            </a:r>
            <a:endParaRPr lang="ru-RU" altLang="ru-RU" sz="1200" b="1"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17 </a:t>
            </a:r>
            <a:r>
              <a:rPr lang="kk-KZ" altLang="ru-RU" sz="1200" b="1" dirty="0" smtClean="0">
                <a:latin typeface="Times New Roman" panose="02020603050405020304" pitchFamily="18" charset="0"/>
                <a:cs typeface="Times New Roman" panose="02020603050405020304" pitchFamily="18" charset="0"/>
              </a:rPr>
              <a:t>тамыз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18 тамыз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жауын-шашынсыз. </a:t>
            </a:r>
            <a:r>
              <a:rPr lang="ru-RU" sz="1150" dirty="0" err="1">
                <a:latin typeface="Times New Roman" pitchFamily="18" charset="0"/>
                <a:cs typeface="Times New Roman" pitchFamily="18" charset="0"/>
              </a:rPr>
              <a:t>Батыстан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оңтүстік-батыстан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соғады</a:t>
            </a:r>
            <a:r>
              <a:rPr lang="ru-RU" sz="1150" dirty="0">
                <a:latin typeface="Times New Roman" pitchFamily="18" charset="0"/>
                <a:cs typeface="Times New Roman" pitchFamily="18" charset="0"/>
              </a:rPr>
              <a:t> 9-14.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18-20,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28-30 градус </a:t>
            </a:r>
            <a:r>
              <a:rPr lang="ru-RU" sz="1150" dirty="0" err="1" smtClean="0">
                <a:latin typeface="Times New Roman" pitchFamily="18" charset="0"/>
                <a:cs typeface="Times New Roman" pitchFamily="18" charset="0"/>
              </a:rPr>
              <a:t>жылы</a:t>
            </a:r>
            <a:r>
              <a:rPr lang="ru-RU" sz="1150" dirty="0" smtClean="0">
                <a:latin typeface="Times New Roman" pitchFamily="18" charset="0"/>
                <a:cs typeface="Times New Roman" pitchFamily="18" charset="0"/>
              </a:rPr>
              <a:t>.</a:t>
            </a:r>
          </a:p>
          <a:p>
            <a:pPr algn="ctr"/>
            <a:endParaRPr lang="ru-RU" altLang="ru-RU" sz="1150" b="1" dirty="0">
              <a:latin typeface="Times New Roman" pitchFamily="18" charset="0"/>
              <a:cs typeface="Times New Roman"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19 тамызға </a:t>
            </a:r>
            <a:r>
              <a:rPr lang="ru-RU" altLang="ru-RU" sz="1150" b="1" dirty="0" err="1" smtClean="0">
                <a:latin typeface="Times New Roman" panose="02020603050405020304" pitchFamily="18" charset="0"/>
                <a:cs typeface="Times New Roman" panose="02020603050405020304" pitchFamily="18" charset="0"/>
              </a:rPr>
              <a:t>ауа-райы</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err="1" smtClean="0">
                <a:latin typeface="Times New Roman" panose="02020603050405020304" pitchFamily="18" charset="0"/>
                <a:cs typeface="Times New Roman" panose="02020603050405020304" pitchFamily="18" charset="0"/>
              </a:rPr>
              <a:t>болжамы</a:t>
            </a:r>
            <a:endParaRPr lang="ru-RU" altLang="ru-RU" sz="1150" b="1" dirty="0" smtClean="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18 </a:t>
            </a:r>
            <a:r>
              <a:rPr lang="kk-KZ" sz="1150" b="1" dirty="0" smtClean="0">
                <a:latin typeface="Times New Roman" panose="02020603050405020304" pitchFamily="18" charset="0"/>
                <a:cs typeface="Times New Roman" panose="02020603050405020304" pitchFamily="18" charset="0"/>
              </a:rPr>
              <a:t>тамыз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20-дан </a:t>
            </a:r>
            <a:r>
              <a:rPr lang="ru-RU" sz="1150" b="1" dirty="0" err="1" smtClean="0">
                <a:latin typeface="Times New Roman" panose="02020603050405020304" pitchFamily="18" charset="0"/>
                <a:cs typeface="Times New Roman" panose="02020603050405020304" pitchFamily="18" charset="0"/>
              </a:rPr>
              <a:t>бастап</a:t>
            </a:r>
            <a:r>
              <a:rPr lang="ru-RU"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19 </a:t>
            </a:r>
            <a:r>
              <a:rPr lang="kk-KZ" altLang="ru-RU" sz="1150" b="1" dirty="0" smtClean="0">
                <a:latin typeface="Times New Roman" panose="02020603050405020304" pitchFamily="18" charset="0"/>
                <a:cs typeface="Times New Roman" panose="02020603050405020304" pitchFamily="18" charset="0"/>
              </a:rPr>
              <a:t>тамыз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08-ге </a:t>
            </a:r>
            <a:r>
              <a:rPr lang="ru-RU" sz="1150" b="1" dirty="0" err="1" smtClean="0">
                <a:latin typeface="Times New Roman" panose="02020603050405020304" pitchFamily="18" charset="0"/>
                <a:cs typeface="Times New Roman" panose="02020603050405020304" pitchFamily="18" charset="0"/>
              </a:rPr>
              <a:t>дейін</a:t>
            </a:r>
            <a:r>
              <a:rPr lang="ru-RU" sz="1150" b="1" dirty="0" smtClean="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9-14.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15-17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17</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05107699"/>
              </p:ext>
            </p:extLst>
          </p:nvPr>
        </p:nvGraphicFramePr>
        <p:xfrm>
          <a:off x="4933105" y="4221088"/>
          <a:ext cx="4716137" cy="1860720"/>
        </p:xfrm>
        <a:graphic>
          <a:graphicData uri="http://schemas.openxmlformats.org/drawingml/2006/table">
            <a:tbl>
              <a:tblPr firstRow="1" bandRow="1">
                <a:tableStyleId>{5C22544A-7EE6-4342-B048-85BDC9FD1C3A}</a:tableStyleId>
              </a:tblPr>
              <a:tblGrid>
                <a:gridCol w="1779176">
                  <a:extLst>
                    <a:ext uri="{9D8B030D-6E8A-4147-A177-3AD203B41FA5}">
                      <a16:colId xmlns="" xmlns:a16="http://schemas.microsoft.com/office/drawing/2014/main" val="3583770891"/>
                    </a:ext>
                  </a:extLst>
                </a:gridCol>
                <a:gridCol w="1407045">
                  <a:extLst>
                    <a:ext uri="{9D8B030D-6E8A-4147-A177-3AD203B41FA5}">
                      <a16:colId xmlns="" xmlns:a16="http://schemas.microsoft.com/office/drawing/2014/main" val="1276116030"/>
                    </a:ext>
                  </a:extLst>
                </a:gridCol>
                <a:gridCol w="1529916">
                  <a:extLst>
                    <a:ext uri="{9D8B030D-6E8A-4147-A177-3AD203B41FA5}">
                      <a16:colId xmlns="" xmlns:a16="http://schemas.microsoft.com/office/drawing/2014/main"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499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kk-KZ" dirty="0" smtClean="0">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dirty="0">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0.425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Косубаева А.Ж./</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28901</TotalTime>
  <Words>534</Words>
  <Application>Microsoft Office PowerPoint</Application>
  <PresentationFormat>Лист A4 (210x297 мм)</PresentationFormat>
  <Paragraphs>90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5365</cp:revision>
  <cp:lastPrinted>2021-07-01T07:38:07Z</cp:lastPrinted>
  <dcterms:created xsi:type="dcterms:W3CDTF">2018-03-27T06:03:00Z</dcterms:created>
  <dcterms:modified xsi:type="dcterms:W3CDTF">2026-08-17T07:57:40Z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