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9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51390424"/>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a:t>
                      </a:r>
                      <a:r>
                        <a:rPr lang="en-US" altLang="x-none" sz="1600" b="1" i="1" dirty="0">
                          <a:solidFill>
                            <a:srgbClr val="002060"/>
                          </a:solidFill>
                          <a:latin typeface="Times New Roman" panose="02020603050405020304" pitchFamily="18" charset="0"/>
                          <a:cs typeface="Times New Roman" panose="02020603050405020304" pitchFamily="18" charset="0"/>
                        </a:rPr>
                        <a:t>3</a:t>
                      </a:r>
                      <a:r>
                        <a:rPr lang="ru-RU" altLang="x-none" sz="1600" b="1" i="1" dirty="0">
                          <a:solidFill>
                            <a:srgbClr val="002060"/>
                          </a:solidFill>
                          <a:latin typeface="Times New Roman" panose="02020603050405020304" pitchFamily="18" charset="0"/>
                          <a:cs typeface="Times New Roman" panose="02020603050405020304" pitchFamily="18" charset="0"/>
                        </a:rPr>
                        <a:t>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19 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19</a:t>
            </a:r>
            <a:r>
              <a:rPr lang="kk-KZ" sz="1050" b="1" kern="1400" dirty="0">
                <a:latin typeface="Times New Roman" panose="02020603050405020304" pitchFamily="18" charset="0"/>
                <a:cs typeface="Times New Roman" panose="02020603050405020304" pitchFamily="18" charset="0"/>
              </a:rPr>
              <a:t> тамыз</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92973321"/>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91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1616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0.323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0.586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187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0.388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11486"/>
            <a:ext cx="4257035" cy="1931298"/>
          </a:xfrm>
          <a:prstGeom prst="rect">
            <a:avLst/>
          </a:prstGeom>
          <a:noFill/>
          <a:ln>
            <a:noFill/>
          </a:ln>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kk-KZ" sz="1050" b="1" kern="1400" dirty="0">
                <a:latin typeface="Times New Roman" panose="02020603050405020304" pitchFamily="18" charset="0"/>
                <a:cs typeface="Times New Roman" panose="02020603050405020304" pitchFamily="18" charset="0"/>
              </a:rPr>
              <a:t>20 тамызға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dirty="0">
                <a:latin typeface="Times New Roman" panose="02020603050405020304" pitchFamily="18" charset="0"/>
                <a:cs typeface="Times New Roman" panose="02020603050405020304" pitchFamily="18" charset="0"/>
              </a:rPr>
              <a:t>19 тамыз</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20 тамыз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100" kern="1400" dirty="0">
                <a:solidFill>
                  <a:srgbClr val="000000"/>
                </a:solidFill>
                <a:latin typeface="Times New Roman" panose="02020603050405020304" pitchFamily="18" charset="0"/>
                <a:ea typeface="SimSun" panose="02010600030101010101" pitchFamily="2" charset="-122"/>
              </a:rPr>
              <a:t>Бүлтты, жаңбыр, түнде кей уақытта қатты жаңбыр, найзағай, </a:t>
            </a:r>
            <a:r>
              <a:rPr lang="kk-KZ" sz="1100" kern="1400" dirty="0">
                <a:solidFill>
                  <a:srgbClr val="000000"/>
                </a:solidFill>
                <a:latin typeface="Times New Roman" panose="02020603050405020304" pitchFamily="18" charset="0"/>
                <a:ea typeface="Times New Roman" panose="02020603050405020304" pitchFamily="18" charset="0"/>
              </a:rPr>
              <a:t>бұршақ. Оңтүстік-</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шығыстан </a:t>
            </a:r>
            <a:r>
              <a:rPr lang="kk-KZ" sz="1100" dirty="0">
                <a:latin typeface="Times New Roman" panose="02020603050405020304" pitchFamily="18" charset="0"/>
                <a:ea typeface="Times New Roman" panose="02020603050405020304" pitchFamily="18" charset="0"/>
              </a:rPr>
              <a:t>жел с</a:t>
            </a:r>
            <a:r>
              <a:rPr lang="kk-KZ" sz="11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олтүстікке </a:t>
            </a:r>
            <a:r>
              <a:rPr lang="kk-KZ" sz="1100" dirty="0">
                <a:latin typeface="Times New Roman" panose="02020603050405020304" pitchFamily="18" charset="0"/>
                <a:ea typeface="Times New Roman" panose="02020603050405020304" pitchFamily="18" charset="0"/>
              </a:rPr>
              <a:t>ауысады</a:t>
            </a:r>
            <a:r>
              <a:rPr lang="kk-KZ" sz="1100" dirty="0">
                <a:solidFill>
                  <a:srgbClr val="000000"/>
                </a:solidFill>
                <a:latin typeface="Times New Roman" panose="02020603050405020304" pitchFamily="18" charset="0"/>
                <a:ea typeface="Calibri" panose="020F0502020204030204" pitchFamily="34" charset="0"/>
              </a:rPr>
              <a:t>, күші</a:t>
            </a:r>
            <a:r>
              <a:rPr lang="kk-KZ" sz="1100" dirty="0">
                <a:solidFill>
                  <a:srgbClr val="000000"/>
                </a:solidFill>
                <a:latin typeface="Times New Roman" panose="02020603050405020304" pitchFamily="18" charset="0"/>
                <a:ea typeface="Times New Roman" panose="02020603050405020304" pitchFamily="18" charset="0"/>
              </a:rPr>
              <a:t> </a:t>
            </a:r>
            <a:r>
              <a:rPr lang="kk-KZ" sz="1100">
                <a:solidFill>
                  <a:srgbClr val="000000"/>
                </a:solidFill>
                <a:latin typeface="Times New Roman" panose="02020603050405020304" pitchFamily="18" charset="0"/>
                <a:ea typeface="Times New Roman" panose="02020603050405020304" pitchFamily="18" charset="0"/>
              </a:rPr>
              <a:t>9-14,</a:t>
            </a:r>
            <a:r>
              <a:rPr lang="kk-KZ" sz="1100" kern="140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күндіз </a:t>
            </a:r>
            <a:r>
              <a:rPr lang="kk-KZ" sz="1100" dirty="0">
                <a:latin typeface="Times New Roman" panose="02020603050405020304" pitchFamily="18" charset="0"/>
                <a:ea typeface="Times New Roman" panose="02020603050405020304" pitchFamily="18" charset="0"/>
              </a:rPr>
              <a:t>екпіні </a:t>
            </a:r>
            <a:r>
              <a:rPr lang="kk-KZ" sz="1100" kern="1400" dirty="0">
                <a:solidFill>
                  <a:srgbClr val="000000"/>
                </a:solidFill>
                <a:latin typeface="Times New Roman" panose="02020603050405020304" pitchFamily="18" charset="0"/>
                <a:ea typeface="Times New Roman" panose="02020603050405020304" pitchFamily="18" charset="0"/>
              </a:rPr>
              <a:t> 15-20 м/с. Ауа температурасы түнде 13-15, күндіз 18-20 жылы.</a:t>
            </a:r>
            <a:endParaRPr lang="ru-RU"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a:t>
            </a:r>
            <a:r>
              <a:rPr lang="en-US" sz="1100" b="1" dirty="0">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1</a:t>
            </a:r>
            <a:r>
              <a:rPr lang="kk-KZ" sz="1100" b="1" kern="1400" dirty="0">
                <a:latin typeface="Times New Roman" panose="02020603050405020304" pitchFamily="18" charset="0"/>
                <a:cs typeface="Times New Roman" panose="02020603050405020304" pitchFamily="18" charset="0"/>
              </a:rPr>
              <a:t> тамызға </a:t>
            </a:r>
            <a:r>
              <a:rPr lang="kk-KZ" sz="1100" b="1" dirty="0">
                <a:latin typeface="Times New Roman" panose="02020603050405020304" pitchFamily="18" charset="0"/>
                <a:cs typeface="Times New Roman" panose="02020603050405020304" pitchFamily="18" charset="0"/>
              </a:rPr>
              <a:t>ауа-райы болжамы</a:t>
            </a:r>
          </a:p>
          <a:p>
            <a:pPr algn="ctr"/>
            <a:r>
              <a:rPr lang="kk-KZ" sz="1100" b="1" kern="1400" dirty="0">
                <a:latin typeface="Times New Roman" panose="02020603050405020304" pitchFamily="18" charset="0"/>
                <a:cs typeface="Times New Roman" panose="02020603050405020304" pitchFamily="18" charset="0"/>
              </a:rPr>
              <a:t>20 тамыз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a:t>
            </a:r>
            <a:r>
              <a:rPr lang="en-US" sz="1100" b="1" dirty="0">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1 тамыз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kern="1400" dirty="0">
                <a:solidFill>
                  <a:srgbClr val="000000"/>
                </a:solidFill>
                <a:latin typeface="Times New Roman" panose="02020603050405020304" pitchFamily="18" charset="0"/>
                <a:ea typeface="SimSun" panose="02010600030101010101" pitchFamily="2" charset="-122"/>
              </a:rPr>
              <a:t>Көшпелі бүлтты</a:t>
            </a:r>
            <a:r>
              <a:rPr lang="kk-KZ"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rPr>
              <a:t>жауын-шашынсыз. Тұман.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Солтүстік-батыстан</a:t>
            </a:r>
            <a:r>
              <a:rPr lang="kk-KZ" sz="1100" kern="1400" dirty="0">
                <a:solidFill>
                  <a:srgbClr val="000000"/>
                </a:solidFill>
                <a:latin typeface="Times New Roman" panose="02020603050405020304" pitchFamily="18" charset="0"/>
                <a:ea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 күші 7-12</a:t>
            </a:r>
            <a:r>
              <a:rPr lang="ru-RU"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8-10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100" dirty="0">
                <a:solidFill>
                  <a:schemeClr val="tx1"/>
                </a:solidFill>
                <a:latin typeface="Times New Roman" panose="02020603050405020304" pitchFamily="18" charset="0"/>
                <a:cs typeface="Times New Roman"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r>
              <a:rPr lang="ru-RU" sz="1050" dirty="0">
                <a:solidFill>
                  <a:prstClr val="black"/>
                </a:solidFill>
                <a:latin typeface="Times New Roman" panose="02020603050405020304" pitchFamily="18" charset="0"/>
                <a:cs typeface="Times New Roman" panose="02020603050405020304" pitchFamily="18" charset="0"/>
              </a:rPr>
              <a:t>.</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a:latin typeface="Times New Roman" panose="02020603050405020304" pitchFamily="18" charset="0"/>
                  <a:cs typeface="Times New Roman" panose="02020603050405020304" pitchFamily="18" charset="0"/>
                </a:rPr>
                <a:t>Павлодар қ. </a:t>
              </a:r>
              <a:r>
                <a:rPr lang="ru-RU" altLang="ru-RU" sz="1000" i="1" dirty="0">
                  <a:latin typeface="Times New Roman" panose="02020603050405020304" pitchFamily="18" charset="0"/>
                  <a:cs typeface="Times New Roman" panose="02020603050405020304" pitchFamily="18" charset="0"/>
                </a:rPr>
                <a:t>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Головченко Е.</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57046</TotalTime>
  <Words>616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7953</cp:revision>
  <cp:lastPrinted>2025-07-15T07:11:11Z</cp:lastPrinted>
  <dcterms:created xsi:type="dcterms:W3CDTF">2018-03-27T06:03:00Z</dcterms:created>
  <dcterms:modified xsi:type="dcterms:W3CDTF">2026-08-19T07:45:19Z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