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10"/>
  </p:normalViewPr>
  <p:slideViewPr>
    <p:cSldViewPr snapToGrid="0">
      <p:cViewPr varScale="1">
        <p:scale>
          <a:sx n="113" d="100"/>
          <a:sy n="113" d="100"/>
        </p:scale>
        <p:origin x="1536" y="13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716235323"/>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236</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a:t>
                      </a:r>
                      <a:r>
                        <a:rPr lang="ru-RU" dirty="0"/>
                        <a:t>6</a:t>
                      </a:r>
                      <a:r>
                        <a:rPr dirty="0"/>
                        <a:t> </a:t>
                      </a:r>
                      <a:r>
                        <a:rPr dirty="0" err="1"/>
                        <a:t>жыл</a:t>
                      </a:r>
                      <a:r>
                        <a:rPr dirty="0"/>
                        <a:t> </a:t>
                      </a:r>
                      <a:r>
                        <a:rPr lang="en-US" dirty="0"/>
                        <a:t>2</a:t>
                      </a:r>
                      <a:r>
                        <a:rPr lang="kk-KZ" dirty="0"/>
                        <a:t>4</a:t>
                      </a:r>
                      <a:r>
                        <a:rPr lang="en-US" dirty="0"/>
                        <a:t> </a:t>
                      </a:r>
                      <a:r>
                        <a:rPr lang="ru-RU" baseline="0" dirty="0" err="1"/>
                        <a:t>тамыз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3083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hangingPunct="1">
              <a:spcBef>
                <a:spcPct val="0"/>
              </a:spcBef>
              <a:buFontTx/>
              <a:buNone/>
              <a:defRPr/>
            </a:pP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Астана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қаласы</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бойынша</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25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тамызға</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ауа-райы</a:t>
            </a:r>
            <a:r>
              <a:rPr lang="ru-RU" altLang="ru-RU" sz="1200" b="1"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болжамы</a:t>
            </a: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24 тамыз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20-дан 25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тамыз</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ға</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дейін</a:t>
            </a:r>
            <a:endPar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endParaRPr lang="ru-RU" altLang="ru-RU" sz="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indent="360363" algn="just" hangingPunct="1">
              <a:spcBef>
                <a:spcPct val="0"/>
              </a:spcBef>
              <a:defRPr/>
            </a:pP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Көшпелі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бұлтты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Солтүстіктен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солтүстік-батыстан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жел</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соғады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күші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түнде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2-7,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күндіз</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7-12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м/с.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Ауа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температурасы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түнде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8-10,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күндіз</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24-26</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градус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жылы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p>
          <a:p>
            <a:pPr indent="361950" algn="just" hangingPunct="1">
              <a:spcBef>
                <a:spcPct val="0"/>
              </a:spcBef>
              <a:defRPr/>
            </a:pPr>
            <a:endPar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hangingPunct="1">
              <a:spcBef>
                <a:spcPct val="0"/>
              </a:spcBef>
              <a:buFont typeface="Arial" panose="020B0604020202020204" pitchFamily="34" charset="0"/>
              <a:buNone/>
              <a:defRPr/>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26 тамыз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түнге</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ауа-райы</a:t>
            </a:r>
            <a:r>
              <a:rPr lang="ru-RU" altLang="ru-RU" sz="1200" b="1"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болжамы</a:t>
            </a: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25 тамыз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20-дан 26 </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тамыз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08-ге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дейін</a:t>
            </a:r>
            <a:endPar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endParaRPr lang="ru-RU" altLang="ru-RU" sz="8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endParaRPr lang="ru-RU" altLang="ru-RU" sz="1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indent="361950" algn="just" hangingPunct="1">
              <a:spcBef>
                <a:spcPct val="0"/>
              </a:spcBef>
              <a:buFont typeface="Arial" panose="020B0604020202020204" pitchFamily="34" charset="0"/>
              <a:buNone/>
              <a:defRPr/>
            </a:pP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Көшпелі бұлтты, жауын-шашынсыз. Солт</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үстік-батыстан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соғатын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жел</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оңтүстік-батысқа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соғады</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 күші 5-10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м/с.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Ауа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температурасы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9-11 градус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жылы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a:t>
            </a:r>
          </a:p>
        </p:txBody>
      </p:sp>
      <p:graphicFrame>
        <p:nvGraphicFramePr>
          <p:cNvPr id="27" name="Table"/>
          <p:cNvGraphicFramePr/>
          <p:nvPr>
            <p:extLst>
              <p:ext uri="{D42A27DB-BD31-4B8C-83A1-F6EECF244321}">
                <p14:modId xmlns:p14="http://schemas.microsoft.com/office/powerpoint/2010/main" val="3159019461"/>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47</a:t>
                      </a:r>
                      <a:endParaRPr lang="kk-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10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a:solidFill>
                            <a:srgbClr val="000000"/>
                          </a:solidFill>
                          <a:effectLst/>
                          <a:latin typeface="Times New Roman" panose="02020603050405020304" pitchFamily="18" charset="0"/>
                          <a:cs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49</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1355</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10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a:solidFill>
                            <a:srgbClr val="000000"/>
                          </a:solidFill>
                          <a:effectLst/>
                          <a:latin typeface="Times New Roman" panose="02020603050405020304" pitchFamily="18" charset="0"/>
                          <a:cs typeface="Times New Roman" panose="02020603050405020304" pitchFamily="18" charset="0"/>
                        </a:rPr>
                        <a:t>,</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84</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10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r>
                        <a:rPr lang="en-US" sz="1000" b="0" i="0" u="none" strike="noStrike" dirty="0">
                          <a:solidFill>
                            <a:srgbClr val="000000"/>
                          </a:solidFill>
                          <a:effectLst/>
                          <a:latin typeface="Times New Roman" panose="02020603050405020304" pitchFamily="18" charset="0"/>
                          <a:cs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24</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1000" b="0" i="0" u="none" strike="noStrike" dirty="0">
                          <a:solidFill>
                            <a:srgbClr val="000000"/>
                          </a:solidFill>
                          <a:effectLst/>
                          <a:latin typeface="Times New Roman" panose="02020603050405020304" pitchFamily="18" charset="0"/>
                          <a:cs typeface="Times New Roman" panose="02020603050405020304" pitchFamily="18" charset="0"/>
                        </a:rPr>
                        <a:t>2</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3</a:t>
                      </a:r>
                      <a:r>
                        <a:rPr lang="en-US" sz="1000" b="0" i="0" u="none" strike="noStrike" dirty="0">
                          <a:solidFill>
                            <a:srgbClr val="000000"/>
                          </a:solidFill>
                          <a:effectLst/>
                          <a:latin typeface="Times New Roman" panose="02020603050405020304" pitchFamily="18" charset="0"/>
                          <a:cs typeface="Times New Roman" panose="02020603050405020304" pitchFamily="18" charset="0"/>
                        </a:rPr>
                        <a:t>,</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ru-RU" dirty="0"/>
              <a:t>6</a:t>
            </a:r>
            <a:r>
              <a:rPr dirty="0"/>
              <a:t> </a:t>
            </a:r>
            <a:r>
              <a:rPr dirty="0" err="1"/>
              <a:t>жылғы</a:t>
            </a:r>
            <a:r>
              <a:rPr dirty="0"/>
              <a:t> </a:t>
            </a:r>
            <a:r>
              <a:rPr lang="en-US" dirty="0"/>
              <a:t>2</a:t>
            </a:r>
            <a:r>
              <a:rPr lang="kk-KZ" dirty="0"/>
              <a:t>4</a:t>
            </a:r>
            <a:r>
              <a:rPr lang="ru-RU" dirty="0"/>
              <a:t> </a:t>
            </a:r>
            <a:r>
              <a:rPr lang="ru-RU" dirty="0" err="1"/>
              <a:t>тамыз</a:t>
            </a:r>
            <a:r>
              <a:rPr lang="ru-RU" dirty="0"/>
              <a:t> </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64125" y="2630271"/>
            <a:ext cx="4679950" cy="1015659"/>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361950" algn="just">
              <a:defRPr/>
            </a:pPr>
            <a:r>
              <a:rPr lang="kk-KZ" altLang="en-US" sz="1200" kern="0" dirty="0">
                <a:solidFill>
                  <a:srgbClr val="000000"/>
                </a:solidFill>
                <a:latin typeface="Times New Roman" panose="02020603050405020304" pitchFamily="18" charset="0"/>
                <a:ea typeface="Calibri"/>
                <a:cs typeface="Times New Roman" panose="02020603050405020304" pitchFamily="18" charset="0"/>
                <a:sym typeface="+mn-ea"/>
              </a:rPr>
              <a:t>Түнде метеорологиялық жағдайлар қала атмосферасында ластаушы заттардың </a:t>
            </a:r>
            <a:r>
              <a:rPr lang="kk-KZ" altLang="en-US" sz="1200" b="1" dirty="0">
                <a:latin typeface="Times New Roman" panose="02020603050405020304" pitchFamily="18" charset="0"/>
                <a:ea typeface="Calibri"/>
                <a:cs typeface="Times New Roman" panose="02020603050405020304" pitchFamily="18" charset="0"/>
                <a:sym typeface="+mn-ea"/>
              </a:rPr>
              <a:t>жиналуына</a:t>
            </a:r>
            <a:r>
              <a:rPr lang="kk-KZ" altLang="en-US" sz="1200" b="1" kern="0" dirty="0">
                <a:solidFill>
                  <a:srgbClr val="000000"/>
                </a:solidFill>
                <a:latin typeface="Times New Roman" panose="02020603050405020304" pitchFamily="18" charset="0"/>
                <a:ea typeface="Calibri"/>
                <a:cs typeface="Times New Roman" panose="02020603050405020304" pitchFamily="18" charset="0"/>
                <a:sym typeface="+mn-ea"/>
              </a:rPr>
              <a:t> </a:t>
            </a:r>
            <a:r>
              <a:rPr lang="kk-KZ" altLang="en-US" sz="1200" kern="0" dirty="0">
                <a:solidFill>
                  <a:srgbClr val="000000"/>
                </a:solidFill>
                <a:latin typeface="Times New Roman" panose="02020603050405020304" pitchFamily="18" charset="0"/>
                <a:ea typeface="Calibri"/>
                <a:cs typeface="Times New Roman" panose="02020603050405020304" pitchFamily="18" charset="0"/>
                <a:sym typeface="+mn-ea"/>
              </a:rPr>
              <a:t>ықпал етеді.</a:t>
            </a:r>
          </a:p>
          <a:p>
            <a:pPr indent="361950" algn="just">
              <a:defRPr/>
            </a:pPr>
            <a:r>
              <a:rPr lang="kk-KZ" altLang="en-US" sz="1200" kern="0" dirty="0">
                <a:solidFill>
                  <a:srgbClr val="000000"/>
                </a:solidFill>
                <a:latin typeface="Times New Roman" panose="02020603050405020304" pitchFamily="18" charset="0"/>
                <a:ea typeface="Calibri"/>
                <a:cs typeface="Times New Roman" panose="02020603050405020304" pitchFamily="18" charset="0"/>
                <a:sym typeface="+mn-ea"/>
              </a:rPr>
              <a:t>Жалпы қала бойынша ауаның ластану деңгейінің </a:t>
            </a:r>
            <a:r>
              <a:rPr lang="kk-KZ" altLang="en-US" sz="1200" b="1" kern="0" dirty="0">
                <a:solidFill>
                  <a:srgbClr val="000000"/>
                </a:solidFill>
                <a:latin typeface="Times New Roman" panose="02020603050405020304" pitchFamily="18" charset="0"/>
                <a:ea typeface="Calibri"/>
                <a:cs typeface="Times New Roman" panose="02020603050405020304" pitchFamily="18" charset="0"/>
                <a:sym typeface="+mn-ea"/>
              </a:rPr>
              <a:t>жоғары</a:t>
            </a:r>
            <a:r>
              <a:rPr lang="kk-KZ" altLang="en-US" sz="1200" kern="0" dirty="0">
                <a:solidFill>
                  <a:srgbClr val="000000"/>
                </a:solidFill>
                <a:latin typeface="Times New Roman" panose="02020603050405020304" pitchFamily="18" charset="0"/>
                <a:ea typeface="Calibri"/>
                <a:cs typeface="Times New Roman" panose="02020603050405020304" pitchFamily="18" charset="0"/>
                <a:sym typeface="+mn-ea"/>
              </a:rPr>
              <a:t> болуы күтілуде.</a:t>
            </a:r>
            <a:endParaRPr lang="kk-KZ" alt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a:p>
            <a:pPr algn="ctr" fontAlgn="auto" hangingPunct="0">
              <a:spcAft>
                <a:spcPts val="0"/>
              </a:spcAft>
              <a:buFontTx/>
              <a:buNone/>
              <a:defRPr/>
            </a:pPr>
            <a:r>
              <a:rPr lang="kk-KZ"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1, 2, 3 дәрежелі ҚМЖ ескертуі жоқ</a:t>
            </a:r>
            <a:endParaRPr lang="ru-RU" altLang="ru-RU" sz="1200" dirty="0">
              <a:solidFill>
                <a:schemeClr val="tx1"/>
              </a:solidFill>
              <a:latin typeface="Times New Roman" pitchFamily="18" charset="0"/>
              <a:cs typeface="Times New Roman"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4929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a:t>
            </a:r>
            <a:r>
              <a:rPr dirty="0" err="1"/>
              <a:t>к-сі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Қабанбай</a:t>
            </a:r>
            <a:r>
              <a:rPr lang="ru-RU" altLang="ru-RU" sz="1200" dirty="0">
                <a:latin typeface="Times New Roman" panose="02020603050405020304" pitchFamily="18" charset="0"/>
                <a:cs typeface="Times New Roman" panose="02020603050405020304" pitchFamily="18" charset="0"/>
              </a:rPr>
              <a:t> батыр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53, Назарбаев </a:t>
            </a:r>
            <a:r>
              <a:rPr lang="ru-RU" altLang="ru-RU" sz="1200" dirty="0" err="1">
                <a:latin typeface="Times New Roman" panose="02020603050405020304" pitchFamily="18" charset="0"/>
                <a:cs typeface="Times New Roman" panose="02020603050405020304" pitchFamily="18" charset="0"/>
              </a:rPr>
              <a:t>Университеті</a:t>
            </a:r>
            <a:r>
              <a:rPr lang="en-US" altLang="ru-RU" sz="1200" dirty="0">
                <a:latin typeface="Times New Roman" panose="02020603050405020304" pitchFamily="18" charset="0"/>
                <a:cs typeface="Times New Roman" panose="02020603050405020304" pitchFamily="18" charset="0"/>
              </a:rPr>
              <a:t> </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a:t>
            </a:r>
            <a:r>
              <a:rPr dirty="0" err="1"/>
              <a:t>к-сі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a:t>
            </a:r>
            <a:r>
              <a:rPr dirty="0" err="1"/>
              <a:t>к-сі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a:t>
            </a:r>
            <a:r>
              <a:rPr dirty="0" err="1"/>
              <a:t>А</a:t>
            </a:r>
            <a:r>
              <a:rPr dirty="0"/>
              <a:t>. </a:t>
            </a:r>
            <a:r>
              <a:rPr dirty="0" err="1"/>
              <a:t>Байтұрсынов</a:t>
            </a:r>
            <a:r>
              <a:rPr dirty="0"/>
              <a:t> </a:t>
            </a:r>
            <a:r>
              <a:rPr dirty="0" err="1"/>
              <a:t>көшесі</a:t>
            </a:r>
            <a:r>
              <a:rPr dirty="0"/>
              <a:t>, 25, </a:t>
            </a:r>
            <a:r>
              <a:rPr dirty="0" err="1"/>
              <a:t>Х</a:t>
            </a:r>
            <a:r>
              <a:rPr dirty="0"/>
              <a:t>.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a:t>
            </a:r>
            <a:r>
              <a:rPr dirty="0" err="1"/>
              <a:t>қ</a:t>
            </a:r>
            <a:r>
              <a:rPr dirty="0"/>
              <a:t>. </a:t>
            </a:r>
            <a:r>
              <a:rPr dirty="0" err="1"/>
              <a:t>Мұңайтпасов</a:t>
            </a:r>
            <a:r>
              <a:rPr dirty="0"/>
              <a:t> </a:t>
            </a:r>
            <a:r>
              <a:rPr dirty="0" err="1"/>
              <a:t>к-сі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 Тілеуқұл Н.</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716</TotalTime>
  <Words>678</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110</cp:revision>
  <dcterms:modified xsi:type="dcterms:W3CDTF">2026-08-24T08:36:35Z</dcterms:modified>
</cp:coreProperties>
</file>