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456"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11889" y="910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57929355"/>
              </p:ext>
            </p:extLst>
          </p:nvPr>
        </p:nvGraphicFramePr>
        <p:xfrm>
          <a:off x="307976" y="2708920"/>
          <a:ext cx="4386677" cy="2520280"/>
        </p:xfrm>
        <a:graphic>
          <a:graphicData uri="http://schemas.openxmlformats.org/drawingml/2006/table">
            <a:tbl>
              <a:tblPr/>
              <a:tblGrid>
                <a:gridCol w="4386677">
                  <a:extLst>
                    <a:ext uri="{9D8B030D-6E8A-4147-A177-3AD203B41FA5}">
                      <a16:colId xmlns:a16="http://schemas.microsoft.com/office/drawing/2014/main" xmlns=""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a:solidFill>
                            <a:srgbClr val="002060"/>
                          </a:solidFill>
                          <a:latin typeface="Times New Roman" panose="02020603050405020304" pitchFamily="18" charset="0"/>
                          <a:cs typeface="Times New Roman" panose="02020603050405020304" pitchFamily="18" charset="0"/>
                        </a:rPr>
                        <a:t>№</a:t>
                      </a:r>
                      <a:r>
                        <a:rPr lang="ru-RU" altLang="x-none" sz="1600" b="1" i="1" baseline="0">
                          <a:solidFill>
                            <a:srgbClr val="002060"/>
                          </a:solidFill>
                          <a:latin typeface="Times New Roman" panose="02020603050405020304" pitchFamily="18" charset="0"/>
                          <a:cs typeface="Times New Roman" panose="02020603050405020304" pitchFamily="18" charset="0"/>
                        </a:rPr>
                        <a:t> </a:t>
                      </a:r>
                      <a:r>
                        <a:rPr lang="ru-RU" altLang="x-none" sz="1600" b="1" i="1" baseline="0" smtClean="0">
                          <a:solidFill>
                            <a:srgbClr val="002060"/>
                          </a:solidFill>
                          <a:latin typeface="Times New Roman" panose="02020603050405020304" pitchFamily="18" charset="0"/>
                          <a:cs typeface="Times New Roman" panose="02020603050405020304" pitchFamily="18" charset="0"/>
                        </a:rPr>
                        <a:t>237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25 </a:t>
                      </a:r>
                      <a:r>
                        <a:rPr kumimoji="0" lang="ru-RU" altLang="zh-CN" sz="1200" b="1" i="1" u="none" strike="noStrike" kern="1200" cap="none" spc="0" normalizeH="0" baseline="0" noProof="0" dirty="0" err="1" smtClean="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rPr>
                        <a:t>тамыз</a:t>
                      </a:r>
                      <a:endParaRPr kumimoji="0" lang="kk-KZ" sz="1200" b="1" i="1" u="none" strike="noStrike" kern="1200" cap="none" spc="0" normalizeH="0" baseline="0" noProof="0" dirty="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81513" y="114301"/>
            <a:ext cx="4893553" cy="2308324"/>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Қостанай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r>
              <a:rPr lang="ru-RU" altLang="ru-RU" sz="1200" b="1" dirty="0">
                <a:latin typeface="Times New Roman" panose="02020603050405020304" pitchFamily="18" charset="0"/>
                <a:cs typeface="Times New Roman" panose="02020603050405020304" pitchFamily="18" charset="0"/>
              </a:rPr>
              <a:t>                                       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26</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тамызға </a:t>
            </a:r>
          </a:p>
          <a:p>
            <a:r>
              <a:rPr lang="kk-KZ" altLang="ru-RU" sz="1200" b="1" dirty="0" smtClean="0">
                <a:solidFill>
                  <a:prstClr val="black"/>
                </a:solidFill>
                <a:latin typeface="Times New Roman" panose="02020603050405020304" pitchFamily="18" charset="0"/>
                <a:cs typeface="Times New Roman" panose="02020603050405020304" pitchFamily="18" charset="0"/>
              </a:rPr>
              <a:t>25 тамыз </a:t>
            </a:r>
            <a:r>
              <a:rPr lang="kk-KZ" altLang="ru-RU" sz="1200" b="1" dirty="0">
                <a:solidFill>
                  <a:prstClr val="black"/>
                </a:solidFill>
                <a:latin typeface="Times New Roman" panose="02020603050405020304" pitchFamily="18" charset="0"/>
                <a:cs typeface="Times New Roman" panose="02020603050405020304" pitchFamily="18" charset="0"/>
              </a:rPr>
              <a:t>сағ. 20-ден </a:t>
            </a:r>
            <a:r>
              <a:rPr lang="kk-KZ" sz="1200" b="1" dirty="0">
                <a:solidFill>
                  <a:prstClr val="black"/>
                </a:solidFill>
                <a:latin typeface="Times New Roman" panose="02020603050405020304" pitchFamily="18" charset="0"/>
                <a:cs typeface="Times New Roman" panose="02020603050405020304" pitchFamily="18" charset="0"/>
              </a:rPr>
              <a:t>бастап</a:t>
            </a:r>
            <a:r>
              <a:rPr lang="kk-KZ" altLang="ru-RU" sz="1200" b="1" dirty="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26</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тамыз </a:t>
            </a:r>
            <a:r>
              <a:rPr lang="kk-KZ" altLang="ru-RU" sz="1200" b="1" dirty="0">
                <a:solidFill>
                  <a:prstClr val="black"/>
                </a:solidFill>
                <a:latin typeface="Times New Roman" panose="02020603050405020304" pitchFamily="18" charset="0"/>
                <a:cs typeface="Times New Roman" panose="02020603050405020304" pitchFamily="18" charset="0"/>
              </a:rPr>
              <a:t>2025 ж. сағ. 20-дейін</a:t>
            </a:r>
          </a:p>
          <a:p>
            <a:pPr algn="just"/>
            <a:r>
              <a:rPr lang="ru-RU" sz="1200" dirty="0" err="1">
                <a:solidFill>
                  <a:prstClr val="black"/>
                </a:solidFill>
                <a:latin typeface="Times New Roman" panose="02020603050405020304" pitchFamily="18" charset="0"/>
                <a:cs typeface="Times New Roman" panose="02020603050405020304" pitchFamily="18" charset="0"/>
              </a:rPr>
              <a:t>Көшпелі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бұлтты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жауын-шашынсыз. </a:t>
            </a:r>
            <a:r>
              <a:rPr lang="ru-RU" sz="1200" dirty="0" err="1" smtClean="0">
                <a:solidFill>
                  <a:prstClr val="black"/>
                </a:solidFill>
                <a:latin typeface="Times New Roman" panose="02020603050405020304" pitchFamily="18" charset="0"/>
                <a:cs typeface="Times New Roman" panose="02020603050405020304" pitchFamily="18" charset="0"/>
              </a:rPr>
              <a:t>Оң</a:t>
            </a:r>
            <a:r>
              <a:rPr lang="kk-KZ" sz="1200" kern="900" dirty="0" smtClean="0">
                <a:solidFill>
                  <a:srgbClr val="000000"/>
                </a:solidFill>
                <a:latin typeface="Times New Roman" panose="02020603050405020304" pitchFamily="18" charset="0"/>
                <a:ea typeface="Times New Roman" panose="02020603050405020304" pitchFamily="18" charset="0"/>
              </a:rPr>
              <a:t>түстік-батыстан жел </a:t>
            </a:r>
            <a:r>
              <a:rPr lang="kk-KZ" sz="1200" kern="900" dirty="0">
                <a:solidFill>
                  <a:srgbClr val="000000"/>
                </a:solidFill>
                <a:latin typeface="Times New Roman" panose="02020603050405020304" pitchFamily="18" charset="0"/>
                <a:ea typeface="Times New Roman" panose="02020603050405020304" pitchFamily="18" charset="0"/>
              </a:rPr>
              <a:t>соғады, күші </a:t>
            </a:r>
            <a:r>
              <a:rPr lang="kk-KZ" sz="1200" kern="900" dirty="0" smtClean="0">
                <a:solidFill>
                  <a:srgbClr val="000000"/>
                </a:solidFill>
                <a:latin typeface="Times New Roman" panose="02020603050405020304" pitchFamily="18" charset="0"/>
                <a:ea typeface="Times New Roman" panose="02020603050405020304" pitchFamily="18" charset="0"/>
              </a:rPr>
              <a:t>9-14, күндіз екпіні 15-20</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м/с</a:t>
            </a:r>
            <a:r>
              <a:rPr lang="kk-KZ" sz="1200" kern="900" dirty="0">
                <a:solidFill>
                  <a:srgbClr val="000000"/>
                </a:solidFill>
                <a:latin typeface="Times New Roman" panose="02020603050405020304" pitchFamily="18" charset="0"/>
                <a:ea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түнде </a:t>
            </a:r>
            <a:r>
              <a:rPr lang="ru-RU" sz="1200" dirty="0" smtClean="0">
                <a:latin typeface="Times New Roman" panose="02020603050405020304" pitchFamily="18" charset="0"/>
                <a:cs typeface="Times New Roman" panose="02020603050405020304" pitchFamily="18" charset="0"/>
              </a:rPr>
              <a:t>13-15,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30-32 </a:t>
            </a:r>
            <a:r>
              <a:rPr lang="kk-KZ" sz="1200" kern="900" dirty="0">
                <a:solidFill>
                  <a:srgbClr val="000000"/>
                </a:solidFill>
                <a:latin typeface="Times New Roman" panose="02020603050405020304" pitchFamily="18" charset="0"/>
                <a:ea typeface="Times New Roman" panose="02020603050405020304" pitchFamily="18" charset="0"/>
              </a:rPr>
              <a:t>градус </a:t>
            </a:r>
            <a:r>
              <a:rPr lang="kk-KZ" sz="1200" kern="900" dirty="0" smtClean="0">
                <a:solidFill>
                  <a:srgbClr val="000000"/>
                </a:solidFill>
                <a:latin typeface="Times New Roman" panose="02020603050405020304" pitchFamily="18" charset="0"/>
                <a:ea typeface="Times New Roman" panose="02020603050405020304" pitchFamily="18" charset="0"/>
              </a:rPr>
              <a:t>жылы.</a:t>
            </a:r>
            <a:endParaRPr lang="ru-RU" sz="1400" kern="1400" dirty="0">
              <a:solidFill>
                <a:srgbClr val="000000"/>
              </a:solidFill>
              <a:latin typeface="Times New Roman" panose="02020603050405020304" pitchFamily="18" charset="0"/>
              <a:ea typeface="Times New Roman" panose="02020603050405020304" pitchFamily="18" charset="0"/>
            </a:endParaRPr>
          </a:p>
          <a:p>
            <a:endParaRPr lang="kk-KZ" sz="1200" kern="900" dirty="0">
              <a:solidFill>
                <a:srgbClr val="000000"/>
              </a:solidFill>
              <a:latin typeface="Times New Roman" panose="02020603050405020304" pitchFamily="18" charset="0"/>
              <a:ea typeface="Times New Roman" panose="02020603050405020304" pitchFamily="18" charset="0"/>
            </a:endParaRPr>
          </a:p>
          <a:p>
            <a:pPr algn="just"/>
            <a:r>
              <a:rPr lang="kk-KZ" sz="1200" kern="900" dirty="0">
                <a:solidFill>
                  <a:srgbClr val="000000"/>
                </a:solidFill>
                <a:latin typeface="Times New Roman" panose="02020603050405020304" pitchFamily="18" charset="0"/>
                <a:ea typeface="Times New Roman" panose="02020603050405020304" pitchFamily="18" charset="0"/>
              </a:rPr>
              <a:t> </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2025 жылғы </a:t>
            </a:r>
            <a:r>
              <a:rPr lang="kk-KZ" sz="1200" b="1" dirty="0" smtClean="0">
                <a:solidFill>
                  <a:prstClr val="black"/>
                </a:solidFill>
                <a:latin typeface="Times New Roman" panose="02020603050405020304" pitchFamily="18" charset="0"/>
                <a:cs typeface="Times New Roman" panose="02020603050405020304" pitchFamily="18" charset="0"/>
              </a:rPr>
              <a:t>27 </a:t>
            </a:r>
            <a:r>
              <a:rPr lang="kk-KZ" sz="1200" b="1" dirty="0">
                <a:solidFill>
                  <a:prstClr val="black"/>
                </a:solidFill>
                <a:latin typeface="Times New Roman" panose="02020603050405020304" pitchFamily="18" charset="0"/>
                <a:cs typeface="Times New Roman" panose="02020603050405020304" pitchFamily="18" charset="0"/>
              </a:rPr>
              <a:t>тамызға </a:t>
            </a:r>
          </a:p>
          <a:p>
            <a:pPr lvl="0" algn="just"/>
            <a:r>
              <a:rPr lang="kk-KZ" altLang="ru-RU" sz="1200" b="1" dirty="0" smtClean="0">
                <a:solidFill>
                  <a:prstClr val="black"/>
                </a:solidFill>
                <a:latin typeface="Times New Roman" panose="02020603050405020304" pitchFamily="18" charset="0"/>
                <a:cs typeface="Times New Roman" panose="02020603050405020304" pitchFamily="18" charset="0"/>
              </a:rPr>
              <a:t>26 </a:t>
            </a:r>
            <a:r>
              <a:rPr lang="kk-KZ" altLang="ru-RU" sz="1200" b="1" dirty="0">
                <a:solidFill>
                  <a:prstClr val="black"/>
                </a:solidFill>
                <a:latin typeface="Times New Roman" panose="02020603050405020304" pitchFamily="18" charset="0"/>
                <a:cs typeface="Times New Roman" panose="02020603050405020304" pitchFamily="18" charset="0"/>
              </a:rPr>
              <a:t>тамыз </a:t>
            </a:r>
            <a:r>
              <a:rPr lang="kk-KZ" sz="1200" b="1" dirty="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27 </a:t>
            </a:r>
            <a:r>
              <a:rPr lang="kk-KZ" sz="1200" b="1" dirty="0">
                <a:solidFill>
                  <a:prstClr val="black"/>
                </a:solidFill>
                <a:latin typeface="Times New Roman" panose="02020603050405020304" pitchFamily="18" charset="0"/>
                <a:cs typeface="Times New Roman" panose="02020603050405020304" pitchFamily="18" charset="0"/>
              </a:rPr>
              <a:t>тамыз </a:t>
            </a:r>
            <a:r>
              <a:rPr lang="kk-KZ" altLang="ru-RU" sz="1200" b="1" dirty="0">
                <a:solidFill>
                  <a:prstClr val="black"/>
                </a:solidFill>
                <a:latin typeface="Times New Roman" panose="02020603050405020304" pitchFamily="18" charset="0"/>
                <a:cs typeface="Times New Roman" panose="02020603050405020304" pitchFamily="18" charset="0"/>
              </a:rPr>
              <a:t>2025 ж.</a:t>
            </a:r>
            <a:r>
              <a:rPr lang="kk-KZ" sz="1200" b="1" dirty="0">
                <a:latin typeface="Times New Roman" panose="02020603050405020304" pitchFamily="18" charset="0"/>
                <a:cs typeface="Times New Roman" panose="02020603050405020304" pitchFamily="18" charset="0"/>
              </a:rPr>
              <a:t> сағ. 08-ға дейін </a:t>
            </a:r>
          </a:p>
          <a:p>
            <a:pPr lvl="0" algn="just"/>
            <a:r>
              <a:rPr lang="kk-KZ" sz="1200" dirty="0">
                <a:latin typeface="Times New Roman" panose="02020603050405020304" pitchFamily="18" charset="0"/>
              </a:rPr>
              <a:t>Б</a:t>
            </a:r>
            <a:r>
              <a:rPr lang="ru-RU" sz="1200" dirty="0" err="1" smtClean="0">
                <a:solidFill>
                  <a:prstClr val="black"/>
                </a:solidFill>
                <a:latin typeface="Times New Roman" panose="02020603050405020304" pitchFamily="18" charset="0"/>
                <a:cs typeface="Times New Roman" panose="02020603050405020304" pitchFamily="18" charset="0"/>
              </a:rPr>
              <a:t>ұлтты</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ea typeface="Times New Roman" panose="02020603050405020304" pitchFamily="18" charset="0"/>
              </a:rPr>
              <a:t>жаңбыр, найзағай</a:t>
            </a:r>
            <a:r>
              <a:rPr lang="kk-KZ" sz="1200" dirty="0" smtClean="0">
                <a:latin typeface="Times New Roman" panose="02020603050405020304" pitchFamily="18" charset="0"/>
                <a:ea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Оңтүстік-батыстан </a:t>
            </a:r>
            <a:r>
              <a:rPr lang="kk-KZ" sz="1200" kern="900" dirty="0">
                <a:solidFill>
                  <a:srgbClr val="000000"/>
                </a:solidFill>
                <a:latin typeface="Times New Roman" panose="02020603050405020304" pitchFamily="18" charset="0"/>
                <a:ea typeface="Times New Roman" panose="02020603050405020304" pitchFamily="18" charset="0"/>
              </a:rPr>
              <a:t>жел соғады, күші </a:t>
            </a:r>
            <a:r>
              <a:rPr lang="kk-KZ" sz="1200" kern="900" dirty="0" smtClean="0">
                <a:solidFill>
                  <a:srgbClr val="000000"/>
                </a:solidFill>
                <a:latin typeface="Times New Roman" panose="02020603050405020304" pitchFamily="18" charset="0"/>
                <a:ea typeface="Times New Roman" panose="02020603050405020304" pitchFamily="18" charset="0"/>
              </a:rPr>
              <a:t>9-14 </a:t>
            </a:r>
            <a:r>
              <a:rPr lang="kk-KZ" sz="1200" kern="900" dirty="0">
                <a:solidFill>
                  <a:srgbClr val="000000"/>
                </a:solidFill>
                <a:latin typeface="Times New Roman" panose="02020603050405020304" pitchFamily="18" charset="0"/>
                <a:ea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 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15-17</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градус </a:t>
            </a:r>
            <a:r>
              <a:rPr lang="kk-KZ" sz="1200" kern="900" dirty="0">
                <a:solidFill>
                  <a:srgbClr val="000000"/>
                </a:solidFill>
                <a:latin typeface="Times New Roman" panose="02020603050405020304" pitchFamily="18" charset="0"/>
                <a:ea typeface="Times New Roman" panose="02020603050405020304" pitchFamily="18" charset="0"/>
              </a:rPr>
              <a:t>жылы</a:t>
            </a:r>
            <a:r>
              <a:rPr lang="ru-RU" sz="1200" kern="900" dirty="0" smtClean="0">
                <a:solidFill>
                  <a:srgbClr val="000000"/>
                </a:solidFill>
                <a:latin typeface="Times New Roman" panose="02020603050405020304" pitchFamily="18" charset="0"/>
                <a:ea typeface="Times New Roman" panose="02020603050405020304" pitchFamily="18" charset="0"/>
              </a:rPr>
              <a:t>.</a:t>
            </a:r>
          </a:p>
          <a:p>
            <a:pPr lvl="0" algn="just"/>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758918955"/>
              </p:ext>
            </p:extLst>
          </p:nvPr>
        </p:nvGraphicFramePr>
        <p:xfrm>
          <a:off x="4989607" y="3999691"/>
          <a:ext cx="4716320" cy="2161713"/>
        </p:xfrm>
        <a:graphic>
          <a:graphicData uri="http://schemas.openxmlformats.org/drawingml/2006/table">
            <a:tbl>
              <a:tblPr firstRow="1" bandRow="1">
                <a:tableStyleId>{5C22544A-7EE6-4342-B048-85BDC9FD1C3A}</a:tableStyleId>
              </a:tblPr>
              <a:tblGrid>
                <a:gridCol w="1814814">
                  <a:extLst>
                    <a:ext uri="{9D8B030D-6E8A-4147-A177-3AD203B41FA5}">
                      <a16:colId xmlns:a16="http://schemas.microsoft.com/office/drawing/2014/main" xmlns="" val="3583770891"/>
                    </a:ext>
                  </a:extLst>
                </a:gridCol>
                <a:gridCol w="1447914">
                  <a:extLst>
                    <a:ext uri="{9D8B030D-6E8A-4147-A177-3AD203B41FA5}">
                      <a16:colId xmlns:a16="http://schemas.microsoft.com/office/drawing/2014/main" xmlns="" val="1276116030"/>
                    </a:ext>
                  </a:extLst>
                </a:gridCol>
                <a:gridCol w="1453592">
                  <a:extLst>
                    <a:ext uri="{9D8B030D-6E8A-4147-A177-3AD203B41FA5}">
                      <a16:colId xmlns:a16="http://schemas.microsoft.com/office/drawing/2014/main" xmlns="" val="2096923049"/>
                    </a:ext>
                  </a:extLst>
                </a:gridCol>
              </a:tblGrid>
              <a:tr h="39468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5197">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72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0.447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28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81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0,271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0,007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0,004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6337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173135012"/>
              </p:ext>
            </p:extLst>
          </p:nvPr>
        </p:nvGraphicFramePr>
        <p:xfrm>
          <a:off x="5091783" y="6198683"/>
          <a:ext cx="4768931" cy="579120"/>
        </p:xfrm>
        <a:graphic>
          <a:graphicData uri="http://schemas.openxmlformats.org/drawingml/2006/table">
            <a:tbl>
              <a:tblPr/>
              <a:tblGrid>
                <a:gridCol w="4768931">
                  <a:extLst>
                    <a:ext uri="{9D8B030D-6E8A-4147-A177-3AD203B41FA5}">
                      <a16:colId xmlns:a16="http://schemas.microsoft.com/office/drawing/2014/main" xmlns="" val="20000"/>
                    </a:ext>
                  </a:extLst>
                </a:gridCol>
              </a:tblGrid>
              <a:tr h="3821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жылғы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63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rot="10800000" flipV="1">
            <a:off x="4810125" y="3558188"/>
            <a:ext cx="490438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25 тамыз</a:t>
            </a:r>
            <a:endParaRPr lang="kk-KZ"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graphicFrame>
        <p:nvGraphicFramePr>
          <p:cNvPr id="5" name="Таблица 4"/>
          <p:cNvGraphicFramePr>
            <a:graphicFrameLocks noGrp="1"/>
          </p:cNvGraphicFramePr>
          <p:nvPr>
            <p:extLst>
              <p:ext uri="{D42A27DB-BD31-4B8C-83A1-F6EECF244321}">
                <p14:modId xmlns:p14="http://schemas.microsoft.com/office/powerpoint/2010/main" val="1991556956"/>
              </p:ext>
            </p:extLst>
          </p:nvPr>
        </p:nvGraphicFramePr>
        <p:xfrm>
          <a:off x="4520952" y="3196431"/>
          <a:ext cx="199131" cy="1240155"/>
        </p:xfrm>
        <a:graphic>
          <a:graphicData uri="http://schemas.openxmlformats.org/drawingml/2006/table">
            <a:tbl>
              <a:tblPr/>
              <a:tblGrid>
                <a:gridCol w="44450"/>
                <a:gridCol w="154681"/>
              </a:tblGrid>
              <a:tr h="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0">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0">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0">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0">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
        <p:nvSpPr>
          <p:cNvPr id="15" name="TextBox 13"/>
          <p:cNvSpPr txBox="1"/>
          <p:nvPr/>
        </p:nvSpPr>
        <p:spPr>
          <a:xfrm>
            <a:off x="5036301" y="3168281"/>
            <a:ext cx="4807567"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6" name="Прямоугольник 5"/>
          <p:cNvSpPr/>
          <p:nvPr/>
        </p:nvSpPr>
        <p:spPr>
          <a:xfrm>
            <a:off x="4953001" y="2420888"/>
            <a:ext cx="4761506" cy="830997"/>
          </a:xfrm>
          <a:prstGeom prst="rect">
            <a:avLst/>
          </a:prstGeom>
        </p:spPr>
        <p:txBody>
          <a:bodyPr wrap="square">
            <a:spAutoFit/>
          </a:bodyPr>
          <a:lstStyle/>
          <a:p>
            <a:pPr lvl="0" algn="just"/>
            <a:r>
              <a:rPr lang="kk-KZ" sz="12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сейілуіне ықпал етеді.</a:t>
            </a:r>
          </a:p>
          <a:p>
            <a:pPr lvl="0" algn="just"/>
            <a:r>
              <a:rPr lang="kk-KZ" sz="12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төмен болуы 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Э. Конысбай</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33601</TotalTime>
  <Words>576</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6013</cp:revision>
  <cp:lastPrinted>2021-07-01T07:38:07Z</cp:lastPrinted>
  <dcterms:created xsi:type="dcterms:W3CDTF">2018-03-27T06:03:00Z</dcterms:created>
  <dcterms:modified xsi:type="dcterms:W3CDTF">2026-08-25T06:44:41Z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