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3" d="100"/>
          <a:sy n="113" d="100"/>
        </p:scale>
        <p:origin x="1974"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33294974"/>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№237</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25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280212494"/>
              </p:ext>
            </p:extLst>
          </p:nvPr>
        </p:nvGraphicFramePr>
        <p:xfrm>
          <a:off x="4842656" y="6375463"/>
          <a:ext cx="4955395" cy="320040"/>
        </p:xfrm>
        <a:graphic>
          <a:graphicData uri="http://schemas.openxmlformats.org/drawingml/2006/table">
            <a:tbl>
              <a:tblPr/>
              <a:tblGrid>
                <a:gridCol w="4955395">
                  <a:extLst>
                    <a:ext uri="{9D8B030D-6E8A-4147-A177-3AD203B41FA5}">
                      <a16:colId xmlns:a16="http://schemas.microsoft.com/office/drawing/2014/main" val="20000"/>
                    </a:ext>
                  </a:extLst>
                </a:gridCol>
              </a:tblGrid>
              <a:tr h="1801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900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19474" y="3963132"/>
            <a:ext cx="4955395"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25 </a:t>
            </a:r>
            <a:r>
              <a:rPr lang="ru-RU" altLang="ru-RU" sz="1200" b="1" dirty="0" err="1">
                <a:latin typeface="Times New Roman" panose="02020603050405020304" pitchFamily="18" charset="0"/>
                <a:cs typeface="Times New Roman" panose="02020603050405020304" pitchFamily="18" charset="0"/>
              </a:rPr>
              <a:t>тамыздағы</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Семей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9786" y="162497"/>
            <a:ext cx="4908111"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26 </a:t>
            </a:r>
            <a:r>
              <a:rPr lang="ru-RU" altLang="ru-RU" sz="1200" b="1" dirty="0" err="1">
                <a:latin typeface="Times New Roman" panose="02020603050405020304" pitchFamily="18" charset="0"/>
                <a:cs typeface="Times New Roman" panose="02020603050405020304" pitchFamily="18" charset="0"/>
              </a:rPr>
              <a:t>тамызға</a:t>
            </a:r>
            <a:r>
              <a:rPr lang="kk-KZ" altLang="ru-RU"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25 тамыз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26 </a:t>
            </a:r>
            <a:r>
              <a:rPr lang="ru-RU" altLang="ru-RU" sz="1200" b="1" dirty="0" err="1">
                <a:latin typeface="Times New Roman" panose="02020603050405020304" pitchFamily="18" charset="0"/>
                <a:cs typeface="Times New Roman" panose="02020603050405020304" pitchFamily="18" charset="0"/>
              </a:rPr>
              <a:t>тамыз</a:t>
            </a:r>
            <a:r>
              <a:rPr lang="kk-KZ" altLang="ru-RU"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түнде жаңбыр, найзағай. Жел солтүстік-батыстан соғады, күші 7-12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11-13,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23-25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ru-RU" altLang="ru-RU" sz="100" b="1" dirty="0">
              <a:latin typeface="Times New Roman" pitchFamily="18" charset="0"/>
              <a:cs typeface="Times New Roman" pitchFamily="18" charset="0"/>
            </a:endParaRPr>
          </a:p>
          <a:p>
            <a:pPr algn="ctr">
              <a:spcBef>
                <a:spcPts val="0"/>
              </a:spcBef>
              <a:defRPr/>
            </a:pPr>
            <a:endParaRPr lang="ru-RU" altLang="ru-RU" sz="400" b="1" dirty="0">
              <a:latin typeface="Times New Roman" pitchFamily="18" charset="0"/>
              <a:cs typeface="Times New Roman" pitchFamily="18" charset="0"/>
            </a:endParaRPr>
          </a:p>
          <a:p>
            <a:pPr algn="ctr">
              <a:spcBef>
                <a:spcPts val="0"/>
              </a:spcBef>
              <a:defRPr/>
            </a:pPr>
            <a:r>
              <a:rPr lang="ru-RU" altLang="ru-RU" sz="400" b="1" dirty="0">
                <a:latin typeface="Times New Roman" pitchFamily="18" charset="0"/>
                <a:cs typeface="Times New Roman" pitchFamily="18" charset="0"/>
              </a:rPr>
              <a:t> </a:t>
            </a:r>
          </a:p>
          <a:p>
            <a:pPr algn="ctr">
              <a:spcBef>
                <a:spcPts val="0"/>
              </a:spcBef>
              <a:defRPr/>
            </a:pPr>
            <a:endParaRPr lang="ru-RU" altLang="ru-RU" sz="4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27 </a:t>
            </a:r>
            <a:r>
              <a:rPr lang="ru-RU" altLang="ru-RU" sz="1200" b="1" dirty="0" err="1">
                <a:latin typeface="Times New Roman" pitchFamily="18" charset="0"/>
                <a:cs typeface="Times New Roman" pitchFamily="18" charset="0"/>
              </a:rPr>
              <a:t>тамызға</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ru-RU" altLang="ru-RU" sz="1200" b="1" dirty="0">
                <a:latin typeface="Times New Roman" pitchFamily="18" charset="0"/>
                <a:cs typeface="Times New Roman" pitchFamily="18" charset="0"/>
              </a:rPr>
              <a:t>26 </a:t>
            </a:r>
            <a:r>
              <a:rPr lang="ru-RU" altLang="ru-RU" sz="1200" b="1" dirty="0" err="1">
                <a:latin typeface="Times New Roman" pitchFamily="18" charset="0"/>
                <a:cs typeface="Times New Roman" pitchFamily="18" charset="0"/>
              </a:rPr>
              <a:t>тамыз</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27 </a:t>
            </a:r>
            <a:r>
              <a:rPr lang="ru-RU" sz="1200" b="1" dirty="0" err="1">
                <a:latin typeface="Times New Roman" panose="02020603050405020304" pitchFamily="18" charset="0"/>
                <a:cs typeface="Times New Roman" panose="02020603050405020304" pitchFamily="18" charset="0"/>
              </a:rPr>
              <a:t>тамыз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оңтүстік-шығыстан соғады, күші 5-10 м/с. Ауа температурасы 12-14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80269" y="3608782"/>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5" name="Таблица 2">
            <a:extLst>
              <a:ext uri="{FF2B5EF4-FFF2-40B4-BE49-F238E27FC236}">
                <a16:creationId xmlns:a16="http://schemas.microsoft.com/office/drawing/2014/main" id="{F85665AF-B062-59D9-BECA-45890B280417}"/>
              </a:ext>
            </a:extLst>
          </p:cNvPr>
          <p:cNvGraphicFramePr>
            <a:graphicFrameLocks noGrp="1"/>
          </p:cNvGraphicFramePr>
          <p:nvPr>
            <p:extLst>
              <p:ext uri="{D42A27DB-BD31-4B8C-83A1-F6EECF244321}">
                <p14:modId xmlns:p14="http://schemas.microsoft.com/office/powerpoint/2010/main" val="1412145011"/>
              </p:ext>
            </p:extLst>
          </p:nvPr>
        </p:nvGraphicFramePr>
        <p:xfrm>
          <a:off x="4952911" y="4424797"/>
          <a:ext cx="4691064" cy="177004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453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1169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0,234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182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0,909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0,225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
        <p:nvSpPr>
          <p:cNvPr id="2" name="TextBox 13">
            <a:extLst>
              <a:ext uri="{FF2B5EF4-FFF2-40B4-BE49-F238E27FC236}">
                <a16:creationId xmlns:a16="http://schemas.microsoft.com/office/drawing/2014/main" id="{4C85E368-DB45-3DA5-9E83-13FF2B08D388}"/>
              </a:ext>
            </a:extLst>
          </p:cNvPr>
          <p:cNvSpPr txBox="1"/>
          <p:nvPr/>
        </p:nvSpPr>
        <p:spPr>
          <a:xfrm>
            <a:off x="4980269" y="2624303"/>
            <a:ext cx="4680168"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189</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5011995" y="6256863"/>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Жиембаева Д.А. / Эрнст Л.В. </a:t>
            </a:r>
          </a:p>
        </p:txBody>
      </p:sp>
      <p:graphicFrame>
        <p:nvGraphicFramePr>
          <p:cNvPr id="20" name="Таблица 19"/>
          <p:cNvGraphicFramePr/>
          <p:nvPr>
            <p:extLst>
              <p:ext uri="{D42A27DB-BD31-4B8C-83A1-F6EECF244321}">
                <p14:modId xmlns:p14="http://schemas.microsoft.com/office/powerpoint/2010/main" val="3406477460"/>
              </p:ext>
            </p:extLst>
          </p:nvPr>
        </p:nvGraphicFramePr>
        <p:xfrm>
          <a:off x="5246643" y="524646"/>
          <a:ext cx="4167505" cy="772416"/>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0,07 ≤ Р &lt; 0,10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0,11≤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892971238"/>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20960</TotalTime>
  <Words>597</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4727</cp:revision>
  <cp:lastPrinted>2021-07-01T03:56:27Z</cp:lastPrinted>
  <dcterms:created xsi:type="dcterms:W3CDTF">2018-03-27T06:03:00Z</dcterms:created>
  <dcterms:modified xsi:type="dcterms:W3CDTF">2026-08-25T07:10:44Z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