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89" d="100"/>
          <a:sy n="89" d="100"/>
        </p:scale>
        <p:origin x="96"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1366717"/>
              </p:ext>
            </p:extLst>
          </p:nvPr>
        </p:nvGraphicFramePr>
        <p:xfrm>
          <a:off x="344489" y="2511207"/>
          <a:ext cx="4608512" cy="1925905"/>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b="1" i="1" dirty="0">
                          <a:solidFill>
                            <a:srgbClr val="002060"/>
                          </a:solidFill>
                          <a:latin typeface="Times New Roman" panose="02020603050405020304" pitchFamily="18" charset="0"/>
                          <a:cs typeface="Times New Roman" panose="02020603050405020304" pitchFamily="18" charset="0"/>
                        </a:rPr>
                        <a:t>№ </a:t>
                      </a:r>
                      <a:r>
                        <a:rPr lang="ru-RU" altLang="x-none" b="1" i="1" dirty="0" smtClean="0">
                          <a:solidFill>
                            <a:srgbClr val="002060"/>
                          </a:solidFill>
                          <a:latin typeface="Times New Roman" panose="02020603050405020304" pitchFamily="18" charset="0"/>
                          <a:cs typeface="Times New Roman" panose="02020603050405020304" pitchFamily="18" charset="0"/>
                        </a:rPr>
                        <a:t>239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2774" y="111026"/>
            <a:ext cx="4874618"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28 тамызға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27</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28</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endParaRPr>
          </a:p>
          <a:p>
            <a:pPr algn="just"/>
            <a:r>
              <a:rPr lang="kk-KZ" altLang="ru-RU" sz="1200" dirty="0" smtClean="0">
                <a:solidFill>
                  <a:srgbClr val="000000"/>
                </a:solidFill>
                <a:latin typeface="Times New Roman" pitchFamily="18" charset="0"/>
                <a:cs typeface="Times New Roman" pitchFamily="18" charset="0"/>
                <a:sym typeface="+mn-ea"/>
              </a:rPr>
              <a:t>Көшпелі</a:t>
            </a:r>
            <a:r>
              <a:rPr lang="kk-KZ" altLang="ru-RU" sz="1200" b="1" dirty="0" smtClean="0">
                <a:solidFill>
                  <a:srgbClr val="000000"/>
                </a:solidFill>
                <a:latin typeface="Times New Roman" pitchFamily="18" charset="0"/>
                <a:cs typeface="Times New Roman" pitchFamily="18" charset="0"/>
                <a:sym typeface="+mn-ea"/>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kk-KZ" sz="1200" kern="1400" dirty="0" smtClean="0">
                <a:latin typeface="Times New Roman" panose="02020603050405020304" pitchFamily="18" charset="0"/>
                <a:cs typeface="Times New Roman" panose="02020603050405020304" pitchFamily="18" charset="0"/>
              </a:rPr>
              <a:t>Сол</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түстік-батыстан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1-6,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smtClean="0">
                <a:latin typeface="Times New Roman" panose="02020603050405020304" pitchFamily="18" charset="0"/>
                <a:cs typeface="Times New Roman" panose="02020603050405020304" pitchFamily="18" charset="0"/>
              </a:rPr>
              <a:t> 10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11-13,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23-25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29 тамызға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28 </a:t>
            </a:r>
            <a:r>
              <a:rPr lang="ru-RU" sz="1200" b="1" dirty="0" err="1" smtClean="0">
                <a:solidFill>
                  <a:srgbClr val="000000"/>
                </a:solidFill>
                <a:latin typeface="Times New Roman" pitchFamily="18" charset="0"/>
                <a:cs typeface="Times New Roman"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29 </a:t>
            </a:r>
            <a:r>
              <a:rPr lang="ru-RU" sz="1200" b="1" dirty="0" err="1" smtClean="0">
                <a:latin typeface="Times New Roman" panose="02020603050405020304" pitchFamily="18" charset="0"/>
                <a:cs typeface="Times New Roman" panose="02020603050405020304" pitchFamily="18" charset="0"/>
              </a:rPr>
              <a:t>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a:solidFill>
                  <a:srgbClr val="000000"/>
                </a:solidFill>
                <a:latin typeface="Times New Roman" pitchFamily="18" charset="0"/>
                <a:cs typeface="Times New Roman" pitchFamily="18" charset="0"/>
                <a:sym typeface="+mn-ea"/>
              </a:rPr>
              <a:t>Аздаған</a:t>
            </a:r>
            <a:r>
              <a:rPr lang="kk-KZ" altLang="ru-RU" sz="1200" b="1" dirty="0">
                <a:solidFill>
                  <a:srgbClr val="000000"/>
                </a:solidFill>
                <a:latin typeface="Times New Roman" pitchFamily="18" charset="0"/>
                <a:cs typeface="Times New Roman" pitchFamily="18" charset="0"/>
                <a:sym typeface="+mn-ea"/>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kk-KZ" sz="1200" kern="1400" dirty="0" smtClean="0">
                <a:latin typeface="Times New Roman" panose="02020603050405020304" pitchFamily="18" charset="0"/>
                <a:ea typeface="Times New Roman" panose="02020603050405020304" pitchFamily="18" charset="0"/>
                <a:cs typeface="Times New Roman" panose="02020603050405020304" pitchFamily="18" charset="0"/>
              </a:rPr>
              <a:t>. Солтүстік-батыстан жел соғады</a:t>
            </a:r>
            <a:r>
              <a:rPr lang="kk-KZ" sz="1200" dirty="0" smtClean="0">
                <a:latin typeface="Times New Roman" panose="02020603050405020304" pitchFamily="18" charset="0"/>
                <a:cs typeface="Times New Roman" panose="02020603050405020304" pitchFamily="18" charset="0"/>
                <a:sym typeface="+mn-ea"/>
              </a:rPr>
              <a:t>,</a:t>
            </a:r>
            <a:r>
              <a:rPr lang="kk-KZ" sz="1200" dirty="0" smtClean="0">
                <a:latin typeface="Times New Roman" panose="02020603050405020304" pitchFamily="18" charset="0"/>
                <a:cs typeface="Times New Roman" panose="02020603050405020304" pitchFamily="18" charset="0"/>
              </a:rPr>
              <a:t> күші 2-7 м/с. Ауа температурасы 7-9 градус жылы болады.</a:t>
            </a:r>
          </a:p>
          <a:p>
            <a:pPr algn="just"/>
            <a:endParaRPr lang="kk-KZ"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01102741"/>
              </p:ext>
            </p:extLst>
          </p:nvPr>
        </p:nvGraphicFramePr>
        <p:xfrm>
          <a:off x="5025008" y="3903785"/>
          <a:ext cx="4810653" cy="2515235"/>
        </p:xfrm>
        <a:graphic>
          <a:graphicData uri="http://schemas.openxmlformats.org/drawingml/2006/table">
            <a:tbl>
              <a:tblPr firstRow="1" bandRow="1">
                <a:tableStyleId>{5C22544A-7EE6-4342-B048-85BDC9FD1C3A}</a:tableStyleId>
              </a:tblPr>
              <a:tblGrid>
                <a:gridCol w="1973214">
                  <a:extLst>
                    <a:ext uri="{9D8B030D-6E8A-4147-A177-3AD203B41FA5}">
                      <a16:colId xmlns="" xmlns:a16="http://schemas.microsoft.com/office/drawing/2014/main" val="3583770891"/>
                    </a:ext>
                  </a:extLst>
                </a:gridCol>
                <a:gridCol w="1455471">
                  <a:extLst>
                    <a:ext uri="{9D8B030D-6E8A-4147-A177-3AD203B41FA5}">
                      <a16:colId xmlns="" xmlns:a16="http://schemas.microsoft.com/office/drawing/2014/main" val="1276116030"/>
                    </a:ext>
                  </a:extLst>
                </a:gridCol>
                <a:gridCol w="1381968">
                  <a:extLst>
                    <a:ext uri="{9D8B030D-6E8A-4147-A177-3AD203B41FA5}">
                      <a16:colId xmlns="" xmlns:a16="http://schemas.microsoft.com/office/drawing/2014/main" val="2096923049"/>
                    </a:ext>
                  </a:extLst>
                </a:gridCol>
              </a:tblGrid>
              <a:tr h="601652">
                <a:tc>
                  <a:txBody>
                    <a:bodyPr/>
                    <a:lstStyle/>
                    <a:p>
                      <a:pPr algn="ctr"/>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Загрязняющее вещество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Фактическая концентрация, мкг/м3</a:t>
                      </a:r>
                      <a:endPar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Кратность превышения ПДК</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369">
                <a:tc>
                  <a:txBody>
                    <a:bodyPr/>
                    <a:lstStyle/>
                    <a:p>
                      <a:pPr algn="l"/>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Взвешенные частицы РМ-2,5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3369">
                <a:tc>
                  <a:txBody>
                    <a:bodyPr/>
                    <a:lstStyle/>
                    <a:p>
                      <a:pPr algn="l"/>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Взвешенные частицы РМ-10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369">
                <a:tc>
                  <a:txBody>
                    <a:bodyPr/>
                    <a:lstStyle/>
                    <a:p>
                      <a:pPr algn="l"/>
                      <a:r>
                        <a:rPr lang="kk-KZ" sz="1100" dirty="0" smtClean="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Диоксид серы</a:t>
                      </a:r>
                      <a:endPar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7336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Оксид углерода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3369">
                <a:tc>
                  <a:txBody>
                    <a:bodyPr/>
                    <a:lstStyle/>
                    <a:p>
                      <a:pPr algn="l"/>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Диоксид азота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0.457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3369">
                <a:tc>
                  <a:txBody>
                    <a:bodyPr/>
                    <a:lstStyle/>
                    <a:p>
                      <a:pPr algn="l"/>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Оксид азота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3369">
                <a:tc>
                  <a:txBody>
                    <a:bodyPr/>
                    <a:lstStyle/>
                    <a:p>
                      <a:pPr algn="l"/>
                      <a:r>
                        <a:rPr lang="ru-RU" sz="1100" dirty="0">
                          <a:solidFill>
                            <a:schemeClr val="tx1"/>
                          </a:solidFill>
                          <a:latin typeface="Times New Roman" panose="02020603050405020304" pitchFamily="18" charset="0"/>
                          <a:ea typeface="Yu Gothic UI Semibold" panose="020B0700000000000000" pitchFamily="34" charset="-128"/>
                          <a:cs typeface="Times New Roman" panose="02020603050405020304" pitchFamily="18" charset="0"/>
                        </a:rPr>
                        <a:t>Сероводород</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4.625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2774" y="2207313"/>
            <a:ext cx="4822759" cy="86164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smtClean="0">
                <a:solidFill>
                  <a:schemeClr val="tx1"/>
                </a:solidFill>
                <a:latin typeface="Times New Roman" panose="02020603050405020304" pitchFamily="18" charset="0"/>
                <a:cs typeface="Times New Roman" panose="02020603050405020304" pitchFamily="18" charset="0"/>
              </a:rPr>
              <a:t>28 </a:t>
            </a:r>
            <a:r>
              <a:rPr lang="kk-KZ" sz="1200" smtClean="0">
                <a:solidFill>
                  <a:schemeClr val="tx1"/>
                </a:solidFill>
                <a:latin typeface="Times New Roman" panose="02020603050405020304" pitchFamily="18" charset="0"/>
                <a:cs typeface="Times New Roman" panose="02020603050405020304" pitchFamily="18" charset="0"/>
              </a:rPr>
              <a:t>тамызда түнде, </a:t>
            </a:r>
            <a:r>
              <a:rPr lang="kk-KZ" sz="1200" dirty="0" smtClean="0">
                <a:solidFill>
                  <a:schemeClr val="tx1"/>
                </a:solidFill>
                <a:latin typeface="Times New Roman" panose="02020603050405020304" pitchFamily="18" charset="0"/>
                <a:cs typeface="Times New Roman" panose="02020603050405020304" pitchFamily="18" charset="0"/>
              </a:rPr>
              <a:t>29 </a:t>
            </a:r>
            <a:r>
              <a:rPr lang="kk-KZ" sz="1200" dirty="0">
                <a:solidFill>
                  <a:schemeClr val="tx1"/>
                </a:solidFill>
                <a:latin typeface="Times New Roman" panose="02020603050405020304" pitchFamily="18" charset="0"/>
                <a:cs typeface="Times New Roman" panose="02020603050405020304" pitchFamily="18" charset="0"/>
              </a:rPr>
              <a:t>тамыз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А.А./Проненко В.В.</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51263</TotalTime>
  <Words>528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Yu Gothic UI Semibold</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7234</cp:revision>
  <cp:lastPrinted>2021-07-01T07:38:07Z</cp:lastPrinted>
  <dcterms:created xsi:type="dcterms:W3CDTF">2018-03-27T06:03:00Z</dcterms:created>
  <dcterms:modified xsi:type="dcterms:W3CDTF">2026-08-27T07:09:05Z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