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3" d="100"/>
          <a:sy n="113" d="100"/>
        </p:scale>
        <p:origin x="1974" y="1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62018"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60750643"/>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№240</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28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280212494"/>
              </p:ext>
            </p:extLst>
          </p:nvPr>
        </p:nvGraphicFramePr>
        <p:xfrm>
          <a:off x="4842656" y="6375463"/>
          <a:ext cx="4955395" cy="320040"/>
        </p:xfrm>
        <a:graphic>
          <a:graphicData uri="http://schemas.openxmlformats.org/drawingml/2006/table">
            <a:tbl>
              <a:tblPr/>
              <a:tblGrid>
                <a:gridCol w="4955395">
                  <a:extLst>
                    <a:ext uri="{9D8B030D-6E8A-4147-A177-3AD203B41FA5}">
                      <a16:colId xmlns:a16="http://schemas.microsoft.com/office/drawing/2014/main" val="20000"/>
                    </a:ext>
                  </a:extLst>
                </a:gridCol>
              </a:tblGrid>
              <a:tr h="1801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жылғы</a:t>
                      </a:r>
                      <a:r>
                        <a:rPr lang="ru-RU" sz="700" i="1" dirty="0">
                          <a:latin typeface="Times New Roman" panose="02020603050405020304" pitchFamily="18" charset="0"/>
                          <a:cs typeface="Times New Roman" panose="02020603050405020304" pitchFamily="18" charset="0"/>
                        </a:rPr>
                        <a:t> 02 </a:t>
                      </a:r>
                      <a:r>
                        <a:rPr lang="ru-RU" sz="700" i="1" dirty="0" err="1">
                          <a:latin typeface="Times New Roman" panose="02020603050405020304" pitchFamily="18" charset="0"/>
                          <a:cs typeface="Times New Roman" panose="02020603050405020304" pitchFamily="18" charset="0"/>
                        </a:rPr>
                        <a:t>тамыздағы</a:t>
                      </a:r>
                      <a:r>
                        <a:rPr lang="ru-RU" sz="700" i="1" dirty="0">
                          <a:latin typeface="Times New Roman" panose="02020603050405020304" pitchFamily="18" charset="0"/>
                          <a:cs typeface="Times New Roman" panose="02020603050405020304" pitchFamily="18" charset="0"/>
                        </a:rPr>
                        <a:t> № ҚР ДСМ-70 «</a:t>
                      </a:r>
                      <a:r>
                        <a:rPr lang="ru-RU" sz="700" i="1" dirty="0" err="1">
                          <a:latin typeface="Times New Roman" panose="02020603050405020304" pitchFamily="18" charset="0"/>
                          <a:cs typeface="Times New Roman" panose="02020603050405020304" pitchFamily="18" charset="0"/>
                        </a:rPr>
                        <a:t>Қалалық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және</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ауылдық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елді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мекендердегі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ауасының</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гигиеналық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бұйрығына</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сәйкес</a:t>
                      </a:r>
                      <a:r>
                        <a:rPr lang="ru-RU" sz="700" i="1" baseline="0"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900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19474" y="3963132"/>
            <a:ext cx="4955395"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28 </a:t>
            </a:r>
            <a:r>
              <a:rPr lang="ru-RU" altLang="ru-RU" sz="1200" b="1" dirty="0" err="1">
                <a:latin typeface="Times New Roman" panose="02020603050405020304" pitchFamily="18" charset="0"/>
                <a:cs typeface="Times New Roman" panose="02020603050405020304" pitchFamily="18" charset="0"/>
              </a:rPr>
              <a:t>тамыздағы</a:t>
            </a:r>
            <a:r>
              <a:rPr lang="kk-KZ"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Семей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9786" y="162497"/>
            <a:ext cx="4908111" cy="212365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29 </a:t>
            </a:r>
            <a:r>
              <a:rPr lang="ru-RU" altLang="ru-RU" sz="1200" b="1" dirty="0" err="1">
                <a:latin typeface="Times New Roman" panose="02020603050405020304" pitchFamily="18" charset="0"/>
                <a:cs typeface="Times New Roman" panose="02020603050405020304" pitchFamily="18" charset="0"/>
              </a:rPr>
              <a:t>тамызға</a:t>
            </a:r>
            <a:r>
              <a:rPr lang="kk-KZ" altLang="ru-RU" sz="1200" b="1" dirty="0">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28 тамыз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29 </a:t>
            </a:r>
            <a:r>
              <a:rPr lang="ru-RU" altLang="ru-RU" sz="1200" b="1" dirty="0" err="1">
                <a:latin typeface="Times New Roman" panose="02020603050405020304" pitchFamily="18" charset="0"/>
                <a:cs typeface="Times New Roman" panose="02020603050405020304" pitchFamily="18" charset="0"/>
              </a:rPr>
              <a:t>тамыз</a:t>
            </a:r>
            <a:r>
              <a:rPr lang="kk-KZ" altLang="ru-RU" sz="1200" b="1" dirty="0">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Көшпелі бұлтты, күндіз жаңбыр, найзағай. Оңтүстік-шығыстан соғатын жел солтүстік-батысқа ауысады, күші 7-12, күндіз екпіні         15-20 м</a:t>
            </a:r>
            <a:r>
              <a:rPr lang="kk-KZ" sz="1200">
                <a:solidFill>
                  <a:prstClr val="black"/>
                </a:solidFill>
                <a:latin typeface="Times New Roman" pitchFamily="18" charset="0"/>
                <a:cs typeface="Times New Roman" pitchFamily="18" charset="0"/>
              </a:rPr>
              <a:t>/с.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12-14,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30-32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ru-RU" altLang="ru-RU" sz="100" b="1" dirty="0">
              <a:latin typeface="Times New Roman" pitchFamily="18" charset="0"/>
              <a:cs typeface="Times New Roman" pitchFamily="18" charset="0"/>
            </a:endParaRPr>
          </a:p>
          <a:p>
            <a:pPr algn="ctr">
              <a:spcBef>
                <a:spcPts val="0"/>
              </a:spcBef>
              <a:defRPr/>
            </a:pPr>
            <a:endParaRPr lang="ru-RU" altLang="ru-RU" sz="400" b="1" dirty="0">
              <a:latin typeface="Times New Roman" pitchFamily="18" charset="0"/>
              <a:cs typeface="Times New Roman" pitchFamily="18" charset="0"/>
            </a:endParaRPr>
          </a:p>
          <a:p>
            <a:pPr algn="ctr">
              <a:spcBef>
                <a:spcPts val="0"/>
              </a:spcBef>
              <a:defRPr/>
            </a:pPr>
            <a:r>
              <a:rPr lang="ru-RU" altLang="ru-RU" sz="400" b="1" dirty="0">
                <a:latin typeface="Times New Roman" pitchFamily="18" charset="0"/>
                <a:cs typeface="Times New Roman" pitchFamily="18" charset="0"/>
              </a:rPr>
              <a:t> </a:t>
            </a:r>
          </a:p>
          <a:p>
            <a:pPr algn="ctr">
              <a:spcBef>
                <a:spcPts val="0"/>
              </a:spcBef>
              <a:defRPr/>
            </a:pPr>
            <a:endParaRPr lang="ru-RU" altLang="ru-RU" sz="400" b="1" dirty="0">
              <a:latin typeface="Times New Roman" pitchFamily="18" charset="0"/>
              <a:cs typeface="Times New Roman" pitchFamily="18" charset="0"/>
            </a:endParaRP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30 </a:t>
            </a:r>
            <a:r>
              <a:rPr lang="ru-RU" altLang="ru-RU" sz="1200" b="1" dirty="0" err="1">
                <a:latin typeface="Times New Roman" pitchFamily="18" charset="0"/>
                <a:cs typeface="Times New Roman" pitchFamily="18" charset="0"/>
              </a:rPr>
              <a:t>тамызға</a:t>
            </a:r>
            <a:r>
              <a:rPr lang="kk-KZ"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ru-RU" altLang="ru-RU" sz="1200" b="1" dirty="0">
                <a:latin typeface="Times New Roman" pitchFamily="18" charset="0"/>
                <a:cs typeface="Times New Roman" pitchFamily="18" charset="0"/>
              </a:rPr>
              <a:t>29 </a:t>
            </a:r>
            <a:r>
              <a:rPr lang="ru-RU" altLang="ru-RU" sz="1200" b="1" dirty="0" err="1">
                <a:latin typeface="Times New Roman" pitchFamily="18" charset="0"/>
                <a:cs typeface="Times New Roman" pitchFamily="18" charset="0"/>
              </a:rPr>
              <a:t>тамыз</a:t>
            </a:r>
            <a:r>
              <a:rPr lang="ru-RU"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30 </a:t>
            </a:r>
            <a:r>
              <a:rPr lang="ru-RU" sz="1200" b="1" dirty="0" err="1">
                <a:latin typeface="Times New Roman" panose="02020603050405020304" pitchFamily="18" charset="0"/>
                <a:cs typeface="Times New Roman" panose="02020603050405020304" pitchFamily="18" charset="0"/>
              </a:rPr>
              <a:t>тамыз</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a:solidFill>
                  <a:prstClr val="black"/>
                </a:solidFill>
                <a:latin typeface="Times New Roman" pitchFamily="18" charset="0"/>
                <a:cs typeface="Times New Roman" pitchFamily="18" charset="0"/>
              </a:rPr>
              <a:t>Көшпелі бұлтты, жаңбыр, найзағай. Жел солтүстік-батыстан соғады, күші 7-12 м/с. Ауа температурасы 12-14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4963806" y="3496751"/>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graphicFrame>
        <p:nvGraphicFramePr>
          <p:cNvPr id="5" name="Таблица 2">
            <a:extLst>
              <a:ext uri="{FF2B5EF4-FFF2-40B4-BE49-F238E27FC236}">
                <a16:creationId xmlns:a16="http://schemas.microsoft.com/office/drawing/2014/main" id="{F85665AF-B062-59D9-BECA-45890B280417}"/>
              </a:ext>
            </a:extLst>
          </p:cNvPr>
          <p:cNvGraphicFramePr>
            <a:graphicFrameLocks noGrp="1"/>
          </p:cNvGraphicFramePr>
          <p:nvPr>
            <p:extLst>
              <p:ext uri="{D42A27DB-BD31-4B8C-83A1-F6EECF244321}">
                <p14:modId xmlns:p14="http://schemas.microsoft.com/office/powerpoint/2010/main" val="1852277019"/>
              </p:ext>
            </p:extLst>
          </p:nvPr>
        </p:nvGraphicFramePr>
        <p:xfrm>
          <a:off x="4952911" y="4424797"/>
          <a:ext cx="4691064" cy="177004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3453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ШЖШм.б</a:t>
                      </a:r>
                      <a:r>
                        <a:rPr lang="ru-RU" sz="1000" dirty="0">
                          <a:solidFill>
                            <a:schemeClr val="tx1"/>
                          </a:solidFill>
                          <a:latin typeface="Times New Roman" panose="02020603050405020304" pitchFamily="18" charset="0"/>
                          <a:cs typeface="Times New Roman" panose="02020603050405020304" pitchFamily="18" charset="0"/>
                        </a:rPr>
                        <a:t>.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1923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0,385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211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1,056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0,004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0,663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
        <p:nvSpPr>
          <p:cNvPr id="2" name="TextBox 13">
            <a:extLst>
              <a:ext uri="{FF2B5EF4-FFF2-40B4-BE49-F238E27FC236}">
                <a16:creationId xmlns:a16="http://schemas.microsoft.com/office/drawing/2014/main" id="{4C85E368-DB45-3DA5-9E83-13FF2B08D388}"/>
              </a:ext>
            </a:extLst>
          </p:cNvPr>
          <p:cNvSpPr txBox="1"/>
          <p:nvPr/>
        </p:nvSpPr>
        <p:spPr>
          <a:xfrm>
            <a:off x="4966228" y="2515320"/>
            <a:ext cx="4680168"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defRPr/>
            </a:pP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defRPr/>
            </a:pP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189</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13/2</a:t>
            </a: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5011995" y="6256863"/>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14339" y="5991011"/>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Жиембаева Д.А. / Эрнст Л.В. </a:t>
            </a:r>
          </a:p>
        </p:txBody>
      </p:sp>
      <p:graphicFrame>
        <p:nvGraphicFramePr>
          <p:cNvPr id="20" name="Таблица 19"/>
          <p:cNvGraphicFramePr/>
          <p:nvPr>
            <p:extLst>
              <p:ext uri="{D42A27DB-BD31-4B8C-83A1-F6EECF244321}">
                <p14:modId xmlns:p14="http://schemas.microsoft.com/office/powerpoint/2010/main" val="3406477460"/>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val="20000"/>
                    </a:ext>
                  </a:extLst>
                </a:gridCol>
                <a:gridCol w="3098905">
                  <a:extLst>
                    <a:ext uri="{9D8B030D-6E8A-4147-A177-3AD203B41FA5}">
                      <a16:colId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3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0,07 ≤ Р &lt; 0,10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23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0,11≤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892971238"/>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86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ru-RU" sz="800" dirty="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208-662, 208-664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20980</TotalTime>
  <Words>606</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4739</cp:revision>
  <cp:lastPrinted>2021-07-01T03:56:27Z</cp:lastPrinted>
  <dcterms:created xsi:type="dcterms:W3CDTF">2018-03-27T06:03:00Z</dcterms:created>
  <dcterms:modified xsi:type="dcterms:W3CDTF">2026-08-28T07:50:43Z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