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04" d="100"/>
          <a:sy n="104" d="100"/>
        </p:scale>
        <p:origin x="-162" y="-9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241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29 </a:t>
                      </a:r>
                      <a:r>
                        <a:rPr lang="kk-KZ" altLang="zh-CN" sz="1200" b="1" i="1" u="none" baseline="0" dirty="0">
                          <a:solidFill>
                            <a:schemeClr val="tx2"/>
                          </a:solidFill>
                          <a:latin typeface="Times New Roman" panose="02020603050405020304" pitchFamily="18" charset="0"/>
                          <a:cs typeface="Times New Roman" panose="02020603050405020304" pitchFamily="18" charset="0"/>
                        </a:rPr>
                        <a:t>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18279995"/>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661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0.132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0.113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2123658"/>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29 </a:t>
            </a:r>
            <a:r>
              <a:rPr lang="kk-KZ" altLang="ru-RU" sz="1100" b="1" dirty="0" smtClean="0">
                <a:solidFill>
                  <a:srgbClr val="000000"/>
                </a:solidFill>
                <a:latin typeface="Times New Roman" pitchFamily="18" charset="0"/>
                <a:cs typeface="Times New Roman" pitchFamily="18" charset="0"/>
              </a:rPr>
              <a:t>тамызға</a:t>
            </a:r>
            <a:r>
              <a:rPr lang="kk-KZ" sz="1100" b="1" dirty="0" smtClean="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30</a:t>
            </a:r>
            <a:r>
              <a:rPr lang="ru-RU"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күндіз </a:t>
            </a:r>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Түнде және таңертең тұман. </a:t>
            </a:r>
            <a:r>
              <a:rPr lang="kk-KZ" sz="1100" dirty="0" smtClean="0">
                <a:latin typeface="Times New Roman" pitchFamily="18" charset="0"/>
                <a:cs typeface="Times New Roman" pitchFamily="18" charset="0"/>
              </a:rPr>
              <a:t>С</a:t>
            </a:r>
            <a:r>
              <a:rPr lang="kk-KZ" sz="1100" dirty="0" smtClean="0">
                <a:latin typeface="Times New Roman" pitchFamily="18" charset="0"/>
                <a:cs typeface="Times New Roman" pitchFamily="18" charset="0"/>
              </a:rPr>
              <a:t>олтүстік-батыстан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9-14,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1-3 градус жылы, </a:t>
            </a:r>
            <a:r>
              <a:rPr lang="kk-KZ" sz="1100" dirty="0" smtClean="0">
                <a:latin typeface="Times New Roman" pitchFamily="18" charset="0"/>
                <a:cs typeface="Times New Roman" pitchFamily="18" charset="0"/>
              </a:rPr>
              <a:t>топырақ бетінде 2 градус үсік</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12-14 градус </a:t>
            </a:r>
            <a:r>
              <a:rPr lang="kk-KZ" sz="1100" dirty="0">
                <a:latin typeface="Times New Roman" pitchFamily="18" charset="0"/>
                <a:cs typeface="Times New Roman" pitchFamily="18" charset="0"/>
              </a:rPr>
              <a:t>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31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smtClean="0">
                <a:solidFill>
                  <a:srgbClr val="000000"/>
                </a:solidFill>
                <a:latin typeface="Times New Roman" pitchFamily="18" charset="0"/>
                <a:ea typeface="Calibri"/>
                <a:cs typeface="Times New Roman" pitchFamily="18" charset="0"/>
                <a:sym typeface="Calibri"/>
              </a:rPr>
              <a:t>30 </a:t>
            </a:r>
            <a:r>
              <a:rPr lang="kk-KZ" altLang="ru-RU" sz="1100" b="1" dirty="0" smtClean="0">
                <a:solidFill>
                  <a:srgbClr val="000000"/>
                </a:solidFill>
                <a:latin typeface="Times New Roman" pitchFamily="18" charset="0"/>
                <a:cs typeface="Times New Roman" pitchFamily="18" charset="0"/>
              </a:rPr>
              <a:t>тамызға</a:t>
            </a:r>
            <a:r>
              <a:rPr lang="kk-KZ" sz="1100" b="1" dirty="0" smtClean="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a:t>
            </a:r>
            <a:r>
              <a:rPr lang="ru-RU" sz="1100" b="1" kern="0" dirty="0" smtClean="0">
                <a:solidFill>
                  <a:srgbClr val="000000"/>
                </a:solidFill>
                <a:latin typeface="Times New Roman" pitchFamily="18" charset="0"/>
                <a:ea typeface="Calibri"/>
                <a:cs typeface="Times New Roman" pitchFamily="18" charset="0"/>
                <a:sym typeface="Calibri"/>
              </a:rPr>
              <a:t>31</a:t>
            </a:r>
            <a:r>
              <a:rPr lang="kk-KZ"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Түнде және таңертең тұман. 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356992"/>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420888"/>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itchFamily="18" charset="0"/>
                <a:cs typeface="Times New Roman" pitchFamily="18" charset="0"/>
              </a:rPr>
              <a:t>2026 </a:t>
            </a:r>
            <a:r>
              <a:rPr lang="ru-RU" sz="1100" dirty="0" err="1" smtClean="0">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30</a:t>
            </a:r>
            <a:r>
              <a:rPr lang="kk-KZ" sz="1100" dirty="0" smtClean="0">
                <a:solidFill>
                  <a:schemeClr val="tx1"/>
                </a:solidFill>
                <a:latin typeface="Times New Roman" pitchFamily="18" charset="0"/>
                <a:cs typeface="Times New Roman" pitchFamily="18" charset="0"/>
              </a:rPr>
              <a:t> </a:t>
            </a:r>
            <a:r>
              <a:rPr lang="kk-KZ" altLang="ru-RU" sz="1100" dirty="0" smtClean="0">
                <a:solidFill>
                  <a:srgbClr val="000000"/>
                </a:solidFill>
                <a:latin typeface="Times New Roman" pitchFamily="18" charset="0"/>
                <a:cs typeface="Times New Roman" pitchFamily="18" charset="0"/>
              </a:rPr>
              <a:t>тамыз</a:t>
            </a:r>
            <a:r>
              <a:rPr lang="kk-KZ" sz="1100" dirty="0" smtClean="0">
                <a:solidFill>
                  <a:schemeClr val="tx1"/>
                </a:solidFill>
                <a:latin typeface="Times New Roman" pitchFamily="18" charset="0"/>
                <a:cs typeface="Times New Roman" pitchFamily="18" charset="0"/>
              </a:rPr>
              <a:t>да, 31 </a:t>
            </a:r>
            <a:r>
              <a:rPr lang="kk-KZ" altLang="ru-RU" sz="1100" dirty="0" smtClean="0">
                <a:solidFill>
                  <a:srgbClr val="000000"/>
                </a:solidFill>
                <a:latin typeface="Times New Roman" pitchFamily="18" charset="0"/>
                <a:cs typeface="Times New Roman" pitchFamily="18" charset="0"/>
              </a:rPr>
              <a:t>тамыз</a:t>
            </a:r>
            <a:r>
              <a:rPr lang="kk-KZ" sz="1100" dirty="0" smtClean="0">
                <a:solidFill>
                  <a:schemeClr val="tx1"/>
                </a:solidFill>
                <a:latin typeface="Times New Roman" pitchFamily="18" charset="0"/>
                <a:cs typeface="Times New Roman" pitchFamily="18" charset="0"/>
              </a:rPr>
              <a:t>да түнде </a:t>
            </a:r>
            <a:r>
              <a:rPr lang="ru-RU" sz="1100" dirty="0" err="1" smtClean="0">
                <a:solidFill>
                  <a:schemeClr val="tx1"/>
                </a:solidFill>
                <a:latin typeface="Times New Roman" pitchFamily="18" charset="0"/>
                <a:cs typeface="Times New Roman" pitchFamily="18" charset="0"/>
              </a:rPr>
              <a:t>метеорологиялық жағдайлар қала атмосферасында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ластаушы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заттардың сейілуіне</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ықпал етеді</a:t>
            </a:r>
            <a:r>
              <a:rPr lang="ru-RU" sz="1100" dirty="0" smtClean="0">
                <a:solidFill>
                  <a:schemeClr val="tx1"/>
                </a:solidFill>
                <a:latin typeface="Times New Roman" pitchFamily="18" charset="0"/>
                <a:cs typeface="Times New Roman" pitchFamily="18" charset="0"/>
              </a:rPr>
              <a:t>. </a:t>
            </a:r>
          </a:p>
          <a:p>
            <a:pPr indent="180975" algn="just"/>
            <a:r>
              <a:rPr lang="ru-RU" sz="1100" dirty="0" err="1" smtClean="0">
                <a:solidFill>
                  <a:schemeClr val="tx1"/>
                </a:solidFill>
                <a:latin typeface="Times New Roman" pitchFamily="18" charset="0"/>
                <a:cs typeface="Times New Roman" pitchFamily="18" charset="0"/>
              </a:rPr>
              <a:t>Жалпы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қала бойынша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ауаның ластану</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деңгейі төмен болады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деп</a:t>
            </a:r>
            <a:r>
              <a:rPr lang="ru-RU" sz="1100" dirty="0" smtClean="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күтіледі</a:t>
            </a:r>
            <a:r>
              <a:rPr lang="ru-RU" sz="1100" dirty="0" smtClean="0">
                <a:solidFill>
                  <a:schemeClr val="tx1"/>
                </a:solidFill>
                <a:latin typeface="Times New Roman" pitchFamily="18" charset="0"/>
                <a:cs typeface="Times New Roman" pitchFamily="18" charset="0"/>
              </a:rPr>
              <a:t>.</a:t>
            </a:r>
            <a:endParaRPr lang="ru-RU" sz="11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18837</TotalTime>
  <Words>569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8500</cp:revision>
  <cp:lastPrinted>2021-07-01T03:56:27Z</cp:lastPrinted>
  <dcterms:created xsi:type="dcterms:W3CDTF">2018-03-27T06:03:00Z</dcterms:created>
  <dcterms:modified xsi:type="dcterms:W3CDTF">2026-08-29T08:28:56Z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