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83" d="100"/>
          <a:sy n="83" d="100"/>
        </p:scale>
        <p:origin x="1685" y="72"/>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97524649"/>
              </p:ext>
            </p:extLst>
          </p:nvPr>
        </p:nvGraphicFramePr>
        <p:xfrm>
          <a:off x="453579" y="3573016"/>
          <a:ext cx="4019748" cy="2376265"/>
        </p:xfrm>
        <a:graphic>
          <a:graphicData uri="http://schemas.openxmlformats.org/drawingml/2006/table">
            <a:tbl>
              <a:tblPr/>
              <a:tblGrid>
                <a:gridCol w="4019748">
                  <a:extLst>
                    <a:ext uri="{9D8B030D-6E8A-4147-A177-3AD203B41FA5}">
                      <a16:colId xmlns:a16="http://schemas.microsoft.com/office/drawing/2014/main" val="20000"/>
                    </a:ext>
                  </a:extLst>
                </a:gridCol>
              </a:tblGrid>
              <a:tr h="237626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243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31 тамыз</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050" b="1" dirty="0">
                <a:latin typeface="Times New Roman" panose="02020603050405020304" pitchFamily="18" charset="0"/>
                <a:cs typeface="Times New Roman" panose="02020603050405020304" pitchFamily="18" charset="0"/>
              </a:rPr>
              <a:t>2026 жылғы 31</a:t>
            </a:r>
            <a:r>
              <a:rPr lang="kk-KZ" sz="1050" b="1" kern="1400" dirty="0">
                <a:latin typeface="Times New Roman" panose="02020603050405020304" pitchFamily="18" charset="0"/>
                <a:cs typeface="Times New Roman" panose="02020603050405020304" pitchFamily="18" charset="0"/>
              </a:rPr>
              <a:t> тамыз</a:t>
            </a:r>
            <a:r>
              <a:rPr lang="kk-KZ" sz="1050" b="1" dirty="0">
                <a:latin typeface="Times New Roman" panose="02020603050405020304" pitchFamily="18" charset="0"/>
                <a:cs typeface="Times New Roman" panose="02020603050405020304" pitchFamily="18" charset="0"/>
              </a:rPr>
              <a:t> </a:t>
            </a:r>
            <a:r>
              <a:rPr lang="kk-KZ" altLang="ru-RU" sz="1050" b="1" dirty="0">
                <a:latin typeface="Times New Roman" panose="02020603050405020304" pitchFamily="18" charset="0"/>
                <a:cs typeface="Times New Roman" panose="02020603050405020304" pitchFamily="18" charset="0"/>
              </a:rPr>
              <a:t>бойынша </a:t>
            </a:r>
            <a:r>
              <a:rPr lang="ru-RU" altLang="ru-RU" sz="1050" b="1" dirty="0">
                <a:latin typeface="Times New Roman" panose="02020603050405020304" pitchFamily="18" charset="0"/>
                <a:cs typeface="Times New Roman" panose="02020603050405020304" pitchFamily="18" charset="0"/>
              </a:rPr>
              <a:t>Павлодар </a:t>
            </a:r>
            <a:r>
              <a:rPr lang="ru-RU" altLang="ru-RU" sz="1050" b="1" dirty="0" err="1">
                <a:latin typeface="Times New Roman" panose="02020603050405020304" pitchFamily="18" charset="0"/>
                <a:cs typeface="Times New Roman" panose="02020603050405020304" pitchFamily="18" charset="0"/>
              </a:rPr>
              <a:t>қаласыны</a:t>
            </a:r>
            <a:r>
              <a:rPr lang="kk-KZ" altLang="ru-RU" sz="1050" b="1" dirty="0">
                <a:latin typeface="Times New Roman" panose="02020603050405020304" pitchFamily="18" charset="0"/>
                <a:cs typeface="Times New Roman" panose="02020603050405020304" pitchFamily="18" charset="0"/>
              </a:rPr>
              <a:t>ң</a:t>
            </a:r>
            <a:r>
              <a:rPr lang="ru-RU" altLang="ru-RU" sz="1050" b="1" dirty="0">
                <a:latin typeface="Times New Roman" panose="02020603050405020304" pitchFamily="18" charset="0"/>
                <a:cs typeface="Times New Roman" panose="02020603050405020304" pitchFamily="18" charset="0"/>
              </a:rPr>
              <a:t> </a:t>
            </a:r>
          </a:p>
          <a:p>
            <a:pPr algn="ctr"/>
            <a:r>
              <a:rPr lang="ru-RU" altLang="ru-RU" sz="1050" b="1" dirty="0" err="1">
                <a:latin typeface="Times New Roman" panose="02020603050405020304" pitchFamily="18" charset="0"/>
                <a:cs typeface="Times New Roman" panose="02020603050405020304" pitchFamily="18" charset="0"/>
              </a:rPr>
              <a:t>атмосфералық</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ауасының</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жай-күйі</a:t>
            </a:r>
            <a:r>
              <a:rPr lang="ru-RU" altLang="ru-RU" sz="105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67781672"/>
              </p:ext>
            </p:extLst>
          </p:nvPr>
        </p:nvGraphicFramePr>
        <p:xfrm>
          <a:off x="5255890" y="3781814"/>
          <a:ext cx="4196531" cy="2515667"/>
        </p:xfrm>
        <a:graphic>
          <a:graphicData uri="http://schemas.openxmlformats.org/drawingml/2006/table">
            <a:tbl>
              <a:tblPr firstRow="1" bandRow="1">
                <a:tableStyleId>{5C22544A-7EE6-4342-B048-85BDC9FD1C3A}</a:tableStyleId>
              </a:tblPr>
              <a:tblGrid>
                <a:gridCol w="1698495">
                  <a:extLst>
                    <a:ext uri="{9D8B030D-6E8A-4147-A177-3AD203B41FA5}">
                      <a16:colId xmlns:a16="http://schemas.microsoft.com/office/drawing/2014/main" val="3583770891"/>
                    </a:ext>
                  </a:extLst>
                </a:gridCol>
                <a:gridCol w="1323543">
                  <a:extLst>
                    <a:ext uri="{9D8B030D-6E8A-4147-A177-3AD203B41FA5}">
                      <a16:colId xmlns:a16="http://schemas.microsoft.com/office/drawing/2014/main" val="1276116030"/>
                    </a:ext>
                  </a:extLst>
                </a:gridCol>
                <a:gridCol w="1174493">
                  <a:extLst>
                    <a:ext uri="{9D8B030D-6E8A-4147-A177-3AD203B41FA5}">
                      <a16:colId xmlns:a16="http://schemas.microsoft.com/office/drawing/2014/main" val="2096923049"/>
                    </a:ext>
                  </a:extLst>
                </a:gridCol>
              </a:tblGrid>
              <a:tr h="517732">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50000"/>
                        </a:lnSpc>
                      </a:pPr>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50000"/>
                        </a:lnSpc>
                      </a:pPr>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6014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50000"/>
                        </a:lnSpc>
                      </a:pPr>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50000"/>
                        </a:lnSpc>
                      </a:pPr>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18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0.065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8822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1.764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2321">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1873">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32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232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1.325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126850"/>
            <a:ext cx="4257035" cy="2100575"/>
          </a:xfrm>
          <a:prstGeom prst="rect">
            <a:avLst/>
          </a:prstGeom>
          <a:noFill/>
          <a:ln>
            <a:noFill/>
          </a:ln>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ru-RU" sz="1050" b="1" dirty="0">
                <a:latin typeface="Times New Roman" panose="02020603050405020304" pitchFamily="18" charset="0"/>
                <a:cs typeface="Times New Roman" panose="02020603050405020304" pitchFamily="18" charset="0"/>
              </a:rPr>
              <a:t>01</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қыркүйекке</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ауа-райы болжамы</a:t>
            </a:r>
            <a:endParaRPr lang="ru-RU" sz="105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050" b="1" dirty="0">
                <a:latin typeface="Times New Roman" panose="02020603050405020304" pitchFamily="18" charset="0"/>
                <a:cs typeface="Times New Roman" panose="02020603050405020304" pitchFamily="18" charset="0"/>
              </a:rPr>
              <a:t>31 тамыз</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20.00-дан</a:t>
            </a:r>
            <a:r>
              <a:rPr lang="kk-KZ" sz="1050" b="1" kern="1400" dirty="0">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01</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қыркүйек сағ</a:t>
            </a:r>
            <a:r>
              <a:rPr lang="ru-RU" sz="1050" b="1" dirty="0">
                <a:latin typeface="Times New Roman" panose="02020603050405020304" pitchFamily="18" charset="0"/>
                <a:cs typeface="Times New Roman" panose="02020603050405020304" pitchFamily="18" charset="0"/>
              </a:rPr>
              <a:t>. 20.00-ге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indent="176213" algn="just"/>
            <a:r>
              <a:rPr lang="kk-KZ" sz="1100" kern="1400" dirty="0">
                <a:solidFill>
                  <a:srgbClr val="000000"/>
                </a:solidFill>
                <a:latin typeface="Times New Roman" panose="02020603050405020304" pitchFamily="18" charset="0"/>
                <a:ea typeface="Times New Roman" panose="02020603050405020304" pitchFamily="18" charset="0"/>
              </a:rPr>
              <a:t>Көшпелі бұлтты, күндіз жаңбыр, найзағай.</a:t>
            </a:r>
            <a:r>
              <a:rPr lang="kk-KZ" sz="1100" kern="1400" dirty="0">
                <a:solidFill>
                  <a:srgbClr val="000000"/>
                </a:solidFill>
                <a:latin typeface="Times New Roman" panose="02020603050405020304" pitchFamily="18" charset="0"/>
                <a:ea typeface="SimSun" panose="02010600030101010101" pitchFamily="2" charset="-122"/>
              </a:rPr>
              <a:t> </a:t>
            </a:r>
            <a:r>
              <a:rPr lang="kk-KZ" sz="1100" kern="1400" dirty="0">
                <a:solidFill>
                  <a:srgbClr val="000000"/>
                </a:solidFill>
                <a:latin typeface="Times New Roman" panose="02020603050405020304" pitchFamily="18" charset="0"/>
                <a:ea typeface="Times New Roman" panose="02020603050405020304" pitchFamily="18" charset="0"/>
              </a:rPr>
              <a:t>Түнде және таңертең тұман. Оңтүстік-батыстан</a:t>
            </a:r>
            <a:r>
              <a:rPr lang="kk-KZ" sz="1100" dirty="0">
                <a:latin typeface="Times New Roman" panose="02020603050405020304" pitchFamily="18" charset="0"/>
                <a:ea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жел</a:t>
            </a:r>
            <a:r>
              <a:rPr lang="kk-KZ" sz="1100" dirty="0">
                <a:latin typeface="Times New Roman" panose="02020603050405020304" pitchFamily="18" charset="0"/>
                <a:cs typeface="Times New Roman" panose="02020603050405020304" pitchFamily="18" charset="0"/>
              </a:rPr>
              <a:t> соғады</a:t>
            </a:r>
            <a:r>
              <a:rPr lang="kk-KZ" sz="1100" kern="1400" dirty="0">
                <a:solidFill>
                  <a:srgbClr val="000000"/>
                </a:solidFill>
                <a:latin typeface="Times New Roman" panose="02020603050405020304" pitchFamily="18" charset="0"/>
                <a:ea typeface="Times New Roman" panose="02020603050405020304" pitchFamily="18" charset="0"/>
              </a:rPr>
              <a:t>, күші 9-14, күндіз екпіні 15-20 м/с. Ауа температурасы түнде 3-5 градус жылы, топырқтың бетінде үсік 1 градус, күндіз 14-16 градус жылы.</a:t>
            </a:r>
          </a:p>
          <a:p>
            <a:pPr indent="176213" algn="just"/>
            <a:endParaRPr lang="kk-KZ" sz="1100" kern="1400" dirty="0">
              <a:solidFill>
                <a:srgbClr val="000000"/>
              </a:solidFill>
              <a:latin typeface="Times New Roman" panose="02020603050405020304" pitchFamily="18" charset="0"/>
              <a:ea typeface="Times New Roman" panose="02020603050405020304" pitchFamily="18" charset="0"/>
            </a:endParaRPr>
          </a:p>
          <a:p>
            <a:pPr indent="176213" algn="just"/>
            <a:r>
              <a:rPr lang="kk-KZ" sz="1100" b="1" dirty="0">
                <a:latin typeface="Times New Roman" panose="02020603050405020304" pitchFamily="18" charset="0"/>
                <a:cs typeface="Times New Roman" panose="02020603050405020304" pitchFamily="18" charset="0"/>
              </a:rPr>
              <a:t>                    Түнде </a:t>
            </a:r>
            <a:r>
              <a:rPr lang="ru-RU" sz="1100" b="1" dirty="0">
                <a:latin typeface="Times New Roman" panose="02020603050405020304" pitchFamily="18" charset="0"/>
                <a:cs typeface="Times New Roman" panose="02020603050405020304" pitchFamily="18" charset="0"/>
              </a:rPr>
              <a:t>02</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қыркүйекке</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ауа-райы болжамы</a:t>
            </a:r>
          </a:p>
          <a:p>
            <a:pPr algn="ctr"/>
            <a:r>
              <a:rPr lang="ru-RU" sz="1100" b="1" dirty="0">
                <a:latin typeface="Times New Roman" panose="02020603050405020304" pitchFamily="18" charset="0"/>
                <a:cs typeface="Times New Roman" panose="02020603050405020304" pitchFamily="18" charset="0"/>
              </a:rPr>
              <a:t>01</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қыркүйек сағ</a:t>
            </a:r>
            <a:r>
              <a:rPr lang="ru-RU" sz="1100" b="1" dirty="0">
                <a:latin typeface="Times New Roman" panose="02020603050405020304" pitchFamily="18" charset="0"/>
                <a:cs typeface="Times New Roman" panose="02020603050405020304" pitchFamily="18" charset="0"/>
              </a:rPr>
              <a:t>. 20.00-дан 02 </a:t>
            </a:r>
            <a:r>
              <a:rPr lang="kk-KZ" sz="1100" b="1" kern="1400" dirty="0">
                <a:latin typeface="Times New Roman" panose="02020603050405020304" pitchFamily="18" charset="0"/>
                <a:cs typeface="Times New Roman" panose="02020603050405020304" pitchFamily="18" charset="0"/>
              </a:rPr>
              <a:t>қыркүйек</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100" kern="1400" dirty="0">
                <a:solidFill>
                  <a:srgbClr val="000000"/>
                </a:solidFill>
                <a:latin typeface="Times New Roman" panose="02020603050405020304" pitchFamily="18" charset="0"/>
                <a:ea typeface="Times New Roman" panose="02020603050405020304" pitchFamily="18" charset="0"/>
              </a:rPr>
              <a:t>Көшпелі бұлтты, жаңбыр. Оңтүстік-батыстан</a:t>
            </a:r>
            <a:r>
              <a:rPr lang="kk-KZ" sz="1100" dirty="0">
                <a:latin typeface="Times New Roman" panose="02020603050405020304" pitchFamily="18" charset="0"/>
                <a:ea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жел</a:t>
            </a:r>
            <a:r>
              <a:rPr lang="kk-KZ" sz="1100" dirty="0">
                <a:latin typeface="Times New Roman" panose="02020603050405020304" pitchFamily="18" charset="0"/>
                <a:cs typeface="Times New Roman" panose="02020603050405020304" pitchFamily="18" charset="0"/>
              </a:rPr>
              <a:t> соғады</a:t>
            </a:r>
            <a:r>
              <a:rPr lang="kk-KZ" sz="1100" kern="1400" dirty="0">
                <a:solidFill>
                  <a:srgbClr val="000000"/>
                </a:solidFill>
                <a:latin typeface="Times New Roman" panose="02020603050405020304" pitchFamily="18" charset="0"/>
                <a:ea typeface="Times New Roman" panose="02020603050405020304" pitchFamily="18" charset="0"/>
              </a:rPr>
              <a:t>, күші 9-14</a:t>
            </a:r>
            <a:r>
              <a:rPr lang="kk-KZ" sz="1100" dirty="0">
                <a:latin typeface="Times New Roman" panose="02020603050405020304" pitchFamily="18" charset="0"/>
                <a:cs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Ауа температурасы 4-6 градус жылы.</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227425"/>
            <a:ext cx="4325842" cy="769441"/>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altLang="ru-RU" sz="1100">
                <a:solidFill>
                  <a:schemeClr val="tx1"/>
                </a:solidFill>
                <a:latin typeface="Times New Roman" panose="02020603050405020304" pitchFamily="18" charset="0"/>
                <a:cs typeface="Times New Roman" pitchFamily="18" charset="0"/>
              </a:rPr>
              <a:t>заттардың</a:t>
            </a:r>
            <a:r>
              <a:rPr lang="ru-RU" sz="1100">
                <a:solidFill>
                  <a:prstClr val="black"/>
                </a:solidFill>
                <a:latin typeface="Times New Roman" panose="02020603050405020304" pitchFamily="18" charset="0"/>
                <a:cs typeface="Times New Roman" panose="02020603050405020304" pitchFamily="18" charset="0"/>
              </a:rPr>
              <a:t> 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indent="176213" algn="just"/>
            <a:r>
              <a:rPr lang="ru-RU" sz="11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r>
              <a:rPr lang="ru-RU" sz="1050" dirty="0">
                <a:solidFill>
                  <a:prstClr val="black"/>
                </a:solidFill>
                <a:latin typeface="Times New Roman" panose="02020603050405020304" pitchFamily="18" charset="0"/>
                <a:cs typeface="Times New Roman" panose="02020603050405020304" pitchFamily="18" charset="0"/>
              </a:rPr>
              <a:t>.</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a:latin typeface="Times New Roman" panose="02020603050405020304" pitchFamily="18" charset="0"/>
                  <a:cs typeface="Times New Roman" panose="02020603050405020304" pitchFamily="18" charset="0"/>
                </a:rPr>
                <a:t>Павлодар қ. </a:t>
              </a:r>
              <a:r>
                <a:rPr lang="ru-RU" altLang="ru-RU" sz="1000" i="1" dirty="0">
                  <a:latin typeface="Times New Roman" panose="02020603050405020304" pitchFamily="18" charset="0"/>
                  <a:cs typeface="Times New Roman" panose="02020603050405020304" pitchFamily="18" charset="0"/>
                </a:rPr>
                <a:t>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Леженина П. /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a:t>
            </a:r>
            <a:r>
              <a:rPr lang="kk-KZ" altLang="ru-RU" sz="1200" b="1" i="1" dirty="0">
                <a:solidFill>
                  <a:srgbClr val="000000"/>
                </a:solidFill>
                <a:latin typeface="Times New Roman" panose="02020603050405020304" pitchFamily="18" charset="0"/>
                <a:cs typeface="Times New Roman" panose="02020603050405020304" pitchFamily="18" charset="0"/>
              </a:rPr>
              <a:t>И.</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57474</TotalTime>
  <Words>618</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8006</cp:revision>
  <cp:lastPrinted>2025-07-15T07:11:11Z</cp:lastPrinted>
  <dcterms:created xsi:type="dcterms:W3CDTF">2018-03-27T06:03:00Z</dcterms:created>
  <dcterms:modified xsi:type="dcterms:W3CDTF">2026-08-31T06:38:25Z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