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4" d="100"/>
          <a:sy n="104" d="100"/>
        </p:scale>
        <p:origin x="-102" y="-9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a:solidFill>
                            <a:srgbClr val="002060"/>
                          </a:solidFill>
                          <a:latin typeface="Times New Roman" panose="02020603050405020304" pitchFamily="18" charset="0"/>
                          <a:cs typeface="Times New Roman" panose="02020603050405020304" pitchFamily="18" charset="0"/>
                        </a:rPr>
                        <a:t>№</a:t>
                      </a:r>
                      <a:r>
                        <a:rPr lang="kk-KZ" altLang="x-none" sz="1600" b="1" i="1" baseline="0" smtClean="0">
                          <a:solidFill>
                            <a:srgbClr val="002060"/>
                          </a:solidFill>
                          <a:latin typeface="Times New Roman" panose="02020603050405020304" pitchFamily="18" charset="0"/>
                          <a:cs typeface="Times New Roman" panose="02020603050405020304" pitchFamily="18" charset="0"/>
                        </a:rPr>
                        <a:t>245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ru-RU" sz="1200" b="1" i="1" kern="0" dirty="0" smtClean="0">
                          <a:solidFill>
                            <a:schemeClr val="tx2"/>
                          </a:solidFill>
                          <a:latin typeface="Times New Roman" pitchFamily="18" charset="0"/>
                          <a:ea typeface="Calibri"/>
                          <a:cs typeface="Times New Roman" pitchFamily="18" charset="0"/>
                          <a:sym typeface="Calibri"/>
                        </a:rPr>
                        <a:t>02</a:t>
                      </a:r>
                      <a:r>
                        <a:rPr lang="kk-KZ" sz="1200" b="1" i="1" dirty="0" smtClean="0">
                          <a:solidFill>
                            <a:schemeClr val="tx2"/>
                          </a:solidFill>
                          <a:latin typeface="Times New Roman" pitchFamily="18" charset="0"/>
                          <a:cs typeface="Times New Roman" pitchFamily="18" charset="0"/>
                        </a:rPr>
                        <a:t> </a:t>
                      </a:r>
                      <a:r>
                        <a:rPr lang="kk-KZ" altLang="ru-RU" sz="1200" b="1" i="1" dirty="0" smtClean="0">
                          <a:solidFill>
                            <a:schemeClr val="tx2"/>
                          </a:solidFill>
                          <a:latin typeface="Times New Roman" pitchFamily="18" charset="0"/>
                          <a:cs typeface="Times New Roman" pitchFamily="18" charset="0"/>
                        </a:rPr>
                        <a:t>қыркүйек </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sz="1200" b="1" kern="0" dirty="0" smtClean="0">
                <a:solidFill>
                  <a:srgbClr val="000000"/>
                </a:solidFill>
                <a:latin typeface="Times New Roman" pitchFamily="18" charset="0"/>
                <a:ea typeface="Calibri"/>
                <a:cs typeface="Times New Roman" pitchFamily="18" charset="0"/>
                <a:sym typeface="Calibri"/>
              </a:rPr>
              <a:t>02</a:t>
            </a:r>
            <a:r>
              <a:rPr lang="kk-KZ"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17</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0.034</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389</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0.078</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3</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0.313</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938992"/>
          </a:xfrm>
          <a:prstGeom prst="rect">
            <a:avLst/>
          </a:prstGeom>
          <a:ln w="12700">
            <a:solidFill>
              <a:schemeClr val="accent1"/>
            </a:solidFill>
          </a:ln>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p>
          <a:p>
            <a:pPr lvl="0" algn="ctr"/>
            <a:r>
              <a:rPr lang="ru-RU" altLang="ru-RU" sz="1200" b="1" dirty="0">
                <a:solidFill>
                  <a:srgbClr val="000000"/>
                </a:solidFill>
                <a:latin typeface="Times New Roman" pitchFamily="18" charset="0"/>
                <a:cs typeface="Times New Roman" pitchFamily="18" charset="0"/>
              </a:rPr>
              <a:t> </a:t>
            </a:r>
            <a:r>
              <a:rPr lang="ru-RU" sz="1200" b="1" kern="0" dirty="0" smtClean="0">
                <a:solidFill>
                  <a:srgbClr val="000000"/>
                </a:solidFill>
                <a:latin typeface="Times New Roman" pitchFamily="18" charset="0"/>
                <a:ea typeface="Calibri"/>
                <a:cs typeface="Times New Roman" pitchFamily="18" charset="0"/>
                <a:sym typeface="Calibri"/>
              </a:rPr>
              <a:t>03</a:t>
            </a:r>
            <a:r>
              <a:rPr lang="kk-KZ"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қыркүйекке </a:t>
            </a:r>
            <a:r>
              <a:rPr lang="ru-RU" altLang="ru-RU" sz="1200" b="1" dirty="0" smtClean="0">
                <a:solidFill>
                  <a:srgbClr val="000000"/>
                </a:solidFill>
                <a:latin typeface="Times New Roman" pitchFamily="18" charset="0"/>
                <a:cs typeface="Times New Roman" pitchFamily="18" charset="0"/>
              </a:rPr>
              <a:t>ауа-райы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ru-RU" sz="1200" b="1" kern="0" dirty="0" smtClean="0">
                <a:solidFill>
                  <a:srgbClr val="000000"/>
                </a:solidFill>
                <a:latin typeface="Times New Roman" pitchFamily="18" charset="0"/>
                <a:ea typeface="Calibri"/>
                <a:cs typeface="Times New Roman" pitchFamily="18" charset="0"/>
                <a:sym typeface="Calibri"/>
              </a:rPr>
              <a:t>02</a:t>
            </a:r>
            <a:r>
              <a:rPr lang="kk-KZ"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қыркүйек </a:t>
            </a:r>
            <a:r>
              <a:rPr lang="ru-RU" sz="1200" b="1" kern="0" dirty="0" err="1" smtClean="0">
                <a:solidFill>
                  <a:srgbClr val="000000"/>
                </a:solidFill>
                <a:latin typeface="Times New Roman" pitchFamily="18" charset="0"/>
                <a:ea typeface="Calibri"/>
                <a:cs typeface="Times New Roman" pitchFamily="18" charset="0"/>
                <a:sym typeface="Calibri"/>
              </a:rPr>
              <a:t>сағ</a:t>
            </a:r>
            <a:r>
              <a:rPr lang="ru-RU" sz="1200" b="1" kern="0" dirty="0" err="1">
                <a:solidFill>
                  <a:srgbClr val="000000"/>
                </a:solidFill>
                <a:latin typeface="Times New Roman" pitchFamily="18" charset="0"/>
                <a:ea typeface="Calibri"/>
                <a:cs typeface="Times New Roman" pitchFamily="18" charset="0"/>
                <a:sym typeface="Calibri"/>
              </a:rPr>
              <a:t>.</a:t>
            </a:r>
            <a:r>
              <a:rPr lang="ru-RU" sz="1200" b="1" kern="0" dirty="0">
                <a:solidFill>
                  <a:srgbClr val="000000"/>
                </a:solidFill>
                <a:latin typeface="Times New Roman" pitchFamily="18" charset="0"/>
                <a:ea typeface="Calibri"/>
                <a:cs typeface="Times New Roman" pitchFamily="18" charset="0"/>
                <a:sym typeface="Calibri"/>
              </a:rPr>
              <a:t> 20-дан </a:t>
            </a:r>
            <a:r>
              <a:rPr lang="ru-RU" sz="1200" b="1" kern="0" dirty="0" smtClean="0">
                <a:solidFill>
                  <a:srgbClr val="000000"/>
                </a:solidFill>
                <a:latin typeface="Times New Roman" pitchFamily="18" charset="0"/>
                <a:ea typeface="Calibri"/>
                <a:cs typeface="Times New Roman" pitchFamily="18" charset="0"/>
                <a:sym typeface="Calibri"/>
              </a:rPr>
              <a:t>03</a:t>
            </a:r>
            <a:r>
              <a:rPr lang="kk-KZ"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қыркүйек </a:t>
            </a:r>
            <a:r>
              <a:rPr lang="ru-RU" sz="1200" b="1" kern="0" dirty="0" err="1" smtClean="0">
                <a:solidFill>
                  <a:srgbClr val="000000"/>
                </a:solidFill>
                <a:latin typeface="Times New Roman" pitchFamily="18" charset="0"/>
                <a:ea typeface="Calibri"/>
                <a:cs typeface="Times New Roman" pitchFamily="18" charset="0"/>
                <a:sym typeface="Calibri"/>
              </a:rPr>
              <a:t>сағ</a:t>
            </a:r>
            <a:r>
              <a:rPr lang="ru-RU" sz="1200" b="1" kern="0" dirty="0" err="1">
                <a:solidFill>
                  <a:srgbClr val="000000"/>
                </a:solidFill>
                <a:latin typeface="Times New Roman" pitchFamily="18" charset="0"/>
                <a:ea typeface="Calibri"/>
                <a:cs typeface="Times New Roman" pitchFamily="18" charset="0"/>
                <a:sym typeface="Calibri"/>
              </a:rPr>
              <a:t>.</a:t>
            </a:r>
            <a:r>
              <a:rPr lang="ru-RU" sz="1200" b="1" kern="0" dirty="0">
                <a:solidFill>
                  <a:srgbClr val="000000"/>
                </a:solidFill>
                <a:latin typeface="Times New Roman" pitchFamily="18" charset="0"/>
                <a:ea typeface="Calibri"/>
                <a:cs typeface="Times New Roman" pitchFamily="18" charset="0"/>
                <a:sym typeface="Calibri"/>
              </a:rPr>
              <a:t> 20-</a:t>
            </a:r>
            <a:r>
              <a:rPr lang="kk-KZ" sz="1200" b="1" kern="0" dirty="0">
                <a:solidFill>
                  <a:srgbClr val="000000"/>
                </a:solidFill>
                <a:latin typeface="Times New Roman" pitchFamily="18" charset="0"/>
                <a:ea typeface="Calibri"/>
                <a:cs typeface="Times New Roman" pitchFamily="18" charset="0"/>
                <a:sym typeface="Calibri"/>
              </a:rPr>
              <a:t>ға</a:t>
            </a:r>
            <a:r>
              <a:rPr lang="ru-RU" sz="1200" b="1" kern="0" dirty="0">
                <a:solidFill>
                  <a:srgbClr val="000000"/>
                </a:solidFill>
                <a:latin typeface="Times New Roman" pitchFamily="18" charset="0"/>
                <a:ea typeface="Calibri"/>
                <a:cs typeface="Times New Roman" pitchFamily="18" charset="0"/>
                <a:sym typeface="Calibri"/>
              </a:rPr>
              <a:t>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just"/>
            <a:r>
              <a:rPr lang="kk-KZ" sz="1200" dirty="0" smtClean="0">
                <a:latin typeface="Times New Roman" pitchFamily="18" charset="0"/>
                <a:cs typeface="Times New Roman" pitchFamily="18" charset="0"/>
              </a:rPr>
              <a:t>Көшпелі бұлтты, жауын-шашынсыз. Оңтүстік-батыстан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cs typeface="Times New Roman" pitchFamily="18" charset="0"/>
              </a:rPr>
              <a:t>, күші 9-14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5-7 градус жылы, күндіз 19-21 градус </a:t>
            </a:r>
            <a:r>
              <a:rPr lang="kk-KZ" sz="1200" dirty="0">
                <a:latin typeface="Times New Roman" pitchFamily="18" charset="0"/>
                <a:cs typeface="Times New Roman" pitchFamily="18" charset="0"/>
              </a:rPr>
              <a:t>жылы.</a:t>
            </a:r>
          </a:p>
          <a:p>
            <a:pPr indent="182563" algn="ctr">
              <a:tabLst>
                <a:tab pos="266700" algn="l"/>
                <a:tab pos="358775" algn="l"/>
              </a:tabLst>
            </a:pPr>
            <a:r>
              <a:rPr lang="ru-RU" altLang="ru-RU" sz="1200" b="1" dirty="0" err="1">
                <a:solidFill>
                  <a:srgbClr val="000000"/>
                </a:solidFill>
                <a:latin typeface="Times New Roman" pitchFamily="18" charset="0"/>
                <a:cs typeface="Times New Roman" pitchFamily="18" charset="0"/>
              </a:rPr>
              <a:t>Түнде </a:t>
            </a:r>
            <a:r>
              <a:rPr lang="ru-RU" altLang="ru-RU" sz="1200" b="1" dirty="0" smtClean="0">
                <a:solidFill>
                  <a:srgbClr val="000000"/>
                </a:solidFill>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қыркүйекке</a:t>
            </a:r>
            <a:r>
              <a:rPr lang="kk-KZ" sz="1200" b="1" dirty="0" smtClean="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ауа-райы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sz="1200" b="1" kern="0" dirty="0" smtClean="0">
                <a:solidFill>
                  <a:srgbClr val="000000"/>
                </a:solidFill>
                <a:latin typeface="Times New Roman" pitchFamily="18" charset="0"/>
                <a:ea typeface="Calibri"/>
                <a:cs typeface="Times New Roman" pitchFamily="18" charset="0"/>
                <a:sym typeface="Calibri"/>
              </a:rPr>
              <a:t>03</a:t>
            </a:r>
            <a:r>
              <a:rPr lang="kk-KZ"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қыркүйек </a:t>
            </a:r>
            <a:r>
              <a:rPr lang="ru-RU" sz="1200" b="1" kern="0" dirty="0" err="1" smtClean="0">
                <a:solidFill>
                  <a:srgbClr val="000000"/>
                </a:solidFill>
                <a:latin typeface="Times New Roman" pitchFamily="18" charset="0"/>
                <a:ea typeface="Calibri"/>
                <a:cs typeface="Times New Roman" pitchFamily="18" charset="0"/>
                <a:sym typeface="Calibri"/>
              </a:rPr>
              <a:t>сағ</a:t>
            </a:r>
            <a:r>
              <a:rPr lang="ru-RU" sz="1200" b="1" kern="0" dirty="0" err="1">
                <a:solidFill>
                  <a:srgbClr val="000000"/>
                </a:solidFill>
                <a:latin typeface="Times New Roman" pitchFamily="18" charset="0"/>
                <a:ea typeface="Calibri"/>
                <a:cs typeface="Times New Roman" pitchFamily="18" charset="0"/>
                <a:sym typeface="Calibri"/>
              </a:rPr>
              <a:t>.</a:t>
            </a:r>
            <a:r>
              <a:rPr lang="ru-RU" sz="1200" b="1" kern="0" dirty="0">
                <a:solidFill>
                  <a:srgbClr val="000000"/>
                </a:solidFill>
                <a:latin typeface="Times New Roman" pitchFamily="18" charset="0"/>
                <a:ea typeface="Calibri"/>
                <a:cs typeface="Times New Roman" pitchFamily="18" charset="0"/>
                <a:sym typeface="Calibri"/>
              </a:rPr>
              <a:t> 20-дан </a:t>
            </a:r>
            <a:r>
              <a:rPr lang="ru-RU" sz="1200" b="1" kern="0" dirty="0" smtClean="0">
                <a:solidFill>
                  <a:srgbClr val="000000"/>
                </a:solidFill>
                <a:latin typeface="Times New Roman" pitchFamily="18" charset="0"/>
                <a:ea typeface="Calibri"/>
                <a:cs typeface="Times New Roman" pitchFamily="18" charset="0"/>
                <a:sym typeface="Calibri"/>
              </a:rPr>
              <a:t>04</a:t>
            </a:r>
            <a:r>
              <a:rPr lang="kk-KZ"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қыркүйек </a:t>
            </a:r>
            <a:r>
              <a:rPr lang="ru-RU" sz="1200" b="1" kern="0" dirty="0" err="1" smtClean="0">
                <a:solidFill>
                  <a:srgbClr val="000000"/>
                </a:solidFill>
                <a:latin typeface="Times New Roman" pitchFamily="18" charset="0"/>
                <a:ea typeface="Calibri"/>
                <a:cs typeface="Times New Roman" pitchFamily="18" charset="0"/>
                <a:sym typeface="Calibri"/>
              </a:rPr>
              <a:t>сағ</a:t>
            </a:r>
            <a:r>
              <a:rPr lang="ru-RU" sz="1200" b="1" kern="0" dirty="0" err="1">
                <a:solidFill>
                  <a:srgbClr val="000000"/>
                </a:solidFill>
                <a:latin typeface="Times New Roman" pitchFamily="18" charset="0"/>
                <a:ea typeface="Calibri"/>
                <a:cs typeface="Times New Roman" pitchFamily="18" charset="0"/>
                <a:sym typeface="Calibri"/>
              </a:rPr>
              <a:t>.</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r>
              <a:rPr lang="ru-RU" sz="1200" b="1" kern="0" dirty="0">
                <a:solidFill>
                  <a:srgbClr val="000000"/>
                </a:solidFill>
                <a:latin typeface="Times New Roman" pitchFamily="18" charset="0"/>
                <a:ea typeface="Calibri"/>
                <a:cs typeface="Times New Roman" pitchFamily="18" charset="0"/>
                <a:sym typeface="Calibri"/>
              </a:rPr>
              <a:t> </a:t>
            </a:r>
          </a:p>
          <a:p>
            <a:pPr indent="182563" algn="just"/>
            <a:r>
              <a:rPr lang="kk-KZ" sz="1200" dirty="0" smtClean="0">
                <a:latin typeface="Times New Roman" pitchFamily="18" charset="0"/>
                <a:cs typeface="Times New Roman" pitchFamily="18" charset="0"/>
              </a:rPr>
              <a:t>Көшпелі бұлтты, жауын-шашынсыз. Оңтүстік-батыстан жел соғады, күші 9-14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356992"/>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1015663"/>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itchFamily="18" charset="0"/>
                <a:cs typeface="Times New Roman" pitchFamily="18" charset="0"/>
              </a:rPr>
              <a:t>2026 </a:t>
            </a:r>
            <a:r>
              <a:rPr lang="ru-RU" sz="1200" dirty="0" err="1" smtClean="0">
                <a:solidFill>
                  <a:schemeClr val="tx1"/>
                </a:solidFill>
                <a:latin typeface="Times New Roman" pitchFamily="18" charset="0"/>
                <a:cs typeface="Times New Roman" pitchFamily="18" charset="0"/>
              </a:rPr>
              <a:t>жылдың </a:t>
            </a:r>
            <a:r>
              <a:rPr lang="ru-RU" sz="1200" kern="0" dirty="0" smtClean="0">
                <a:solidFill>
                  <a:srgbClr val="000000"/>
                </a:solidFill>
                <a:latin typeface="Times New Roman" pitchFamily="18" charset="0"/>
                <a:ea typeface="Calibri"/>
                <a:cs typeface="Times New Roman" pitchFamily="18" charset="0"/>
                <a:sym typeface="Calibri"/>
              </a:rPr>
              <a:t>03</a:t>
            </a:r>
            <a:r>
              <a:rPr lang="kk-KZ"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қыркүйекте</a:t>
            </a:r>
            <a:r>
              <a:rPr lang="kk-KZ" sz="1200" dirty="0" smtClean="0">
                <a:solidFill>
                  <a:schemeClr val="tx1"/>
                </a:solidFill>
                <a:latin typeface="Times New Roman" pitchFamily="18" charset="0"/>
                <a:cs typeface="Times New Roman" pitchFamily="18" charset="0"/>
              </a:rPr>
              <a:t>, 04</a:t>
            </a:r>
            <a:r>
              <a:rPr lang="kk-KZ" sz="1200" dirty="0" smtClean="0">
                <a:solidFill>
                  <a:srgbClr val="000000"/>
                </a:solidFill>
                <a:latin typeface="Times New Roman" pitchFamily="18" charset="0"/>
                <a:cs typeface="Times New Roman" pitchFamily="18" charset="0"/>
              </a:rPr>
              <a:t> қыркүйекте</a:t>
            </a:r>
            <a:r>
              <a:rPr lang="kk-KZ" sz="1200" dirty="0" smtClean="0">
                <a:solidFill>
                  <a:schemeClr val="tx1"/>
                </a:solidFill>
                <a:latin typeface="Times New Roman" pitchFamily="18" charset="0"/>
                <a:cs typeface="Times New Roman" pitchFamily="18" charset="0"/>
              </a:rPr>
              <a:t> түнде </a:t>
            </a:r>
            <a:r>
              <a:rPr lang="ru-RU" sz="1200" dirty="0" err="1" smtClean="0">
                <a:solidFill>
                  <a:schemeClr val="tx1"/>
                </a:solidFill>
                <a:latin typeface="Times New Roman" pitchFamily="18" charset="0"/>
                <a:cs typeface="Times New Roman" pitchFamily="18" charset="0"/>
              </a:rPr>
              <a:t>метеорологиялық жағдайлар қала 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 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етеді</a:t>
            </a:r>
            <a:r>
              <a:rPr lang="ru-RU" sz="1200" dirty="0" smtClean="0">
                <a:solidFill>
                  <a:schemeClr val="tx1"/>
                </a:solidFill>
                <a:latin typeface="Times New Roman" pitchFamily="18" charset="0"/>
                <a:cs typeface="Times New Roman" pitchFamily="18" charset="0"/>
              </a:rPr>
              <a:t>. </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 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 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 төмен 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күтіледі</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18871</TotalTime>
  <Words>547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8524</cp:revision>
  <cp:lastPrinted>2021-07-01T03:56:27Z</cp:lastPrinted>
  <dcterms:created xsi:type="dcterms:W3CDTF">2018-03-27T06:03:00Z</dcterms:created>
  <dcterms:modified xsi:type="dcterms:W3CDTF">2026-09-02T07:19:21Z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