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4286" autoAdjust="0"/>
  </p:normalViewPr>
  <p:slideViewPr>
    <p:cSldViewPr showGuides="1">
      <p:cViewPr varScale="1">
        <p:scale>
          <a:sx n="83" d="100"/>
          <a:sy n="83" d="100"/>
        </p:scale>
        <p:origin x="1685" y="72"/>
      </p:cViewPr>
      <p:guideLst>
        <p:guide orient="horz" pos="2159"/>
        <p:guide pos="3102"/>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7440"/>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44528226"/>
              </p:ext>
            </p:extLst>
          </p:nvPr>
        </p:nvGraphicFramePr>
        <p:xfrm>
          <a:off x="453579" y="3573016"/>
          <a:ext cx="4019748" cy="2376265"/>
        </p:xfrm>
        <a:graphic>
          <a:graphicData uri="http://schemas.openxmlformats.org/drawingml/2006/table">
            <a:tbl>
              <a:tblPr/>
              <a:tblGrid>
                <a:gridCol w="4019748">
                  <a:extLst>
                    <a:ext uri="{9D8B030D-6E8A-4147-A177-3AD203B41FA5}">
                      <a16:colId xmlns:a16="http://schemas.microsoft.com/office/drawing/2014/main" val="20000"/>
                    </a:ext>
                  </a:extLst>
                </a:gridCol>
              </a:tblGrid>
              <a:tr h="237626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245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0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6</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 жыл 02 қыркүйек</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07909" y="3296907"/>
            <a:ext cx="4759325" cy="430887"/>
          </a:xfrm>
          <a:prstGeom prst="rect">
            <a:avLst/>
          </a:prstGeom>
          <a:noFill/>
          <a:ln w="9525">
            <a:noFill/>
          </a:ln>
        </p:spPr>
        <p:txBody>
          <a:bodyPr wrap="square">
            <a:spAutoFit/>
          </a:bodyPr>
          <a:lstStyle/>
          <a:p>
            <a:pPr algn="ctr"/>
            <a:r>
              <a:rPr lang="ru-RU" altLang="ru-RU" sz="1050" b="1" dirty="0">
                <a:latin typeface="Times New Roman" panose="02020603050405020304" pitchFamily="18" charset="0"/>
                <a:cs typeface="Times New Roman" panose="02020603050405020304" pitchFamily="18" charset="0"/>
              </a:rPr>
              <a:t>2026 жылғы 02</a:t>
            </a:r>
            <a:r>
              <a:rPr lang="kk-KZ" sz="1050" b="1" kern="1400" dirty="0">
                <a:latin typeface="Times New Roman" panose="02020603050405020304" pitchFamily="18" charset="0"/>
                <a:cs typeface="Times New Roman" panose="02020603050405020304" pitchFamily="18" charset="0"/>
              </a:rPr>
              <a:t> қыркүйек</a:t>
            </a:r>
            <a:r>
              <a:rPr lang="kk-KZ" sz="1050" b="1" dirty="0">
                <a:latin typeface="Times New Roman" panose="02020603050405020304" pitchFamily="18" charset="0"/>
                <a:cs typeface="Times New Roman" panose="02020603050405020304" pitchFamily="18" charset="0"/>
              </a:rPr>
              <a:t> </a:t>
            </a:r>
            <a:r>
              <a:rPr lang="kk-KZ" altLang="ru-RU" sz="1050" b="1" dirty="0">
                <a:latin typeface="Times New Roman" panose="02020603050405020304" pitchFamily="18" charset="0"/>
                <a:cs typeface="Times New Roman" panose="02020603050405020304" pitchFamily="18" charset="0"/>
              </a:rPr>
              <a:t>бойынша </a:t>
            </a:r>
            <a:r>
              <a:rPr lang="ru-RU" altLang="ru-RU" sz="1050" b="1" dirty="0">
                <a:latin typeface="Times New Roman" panose="02020603050405020304" pitchFamily="18" charset="0"/>
                <a:cs typeface="Times New Roman" panose="02020603050405020304" pitchFamily="18" charset="0"/>
              </a:rPr>
              <a:t>Павлодар </a:t>
            </a:r>
            <a:r>
              <a:rPr lang="ru-RU" altLang="ru-RU" sz="1050" b="1" dirty="0" err="1">
                <a:latin typeface="Times New Roman" panose="02020603050405020304" pitchFamily="18" charset="0"/>
                <a:cs typeface="Times New Roman" panose="02020603050405020304" pitchFamily="18" charset="0"/>
              </a:rPr>
              <a:t>қаласыны</a:t>
            </a:r>
            <a:r>
              <a:rPr lang="kk-KZ" altLang="ru-RU" sz="1050" b="1" dirty="0">
                <a:latin typeface="Times New Roman" panose="02020603050405020304" pitchFamily="18" charset="0"/>
                <a:cs typeface="Times New Roman" panose="02020603050405020304" pitchFamily="18" charset="0"/>
              </a:rPr>
              <a:t>ң</a:t>
            </a:r>
            <a:r>
              <a:rPr lang="ru-RU" altLang="ru-RU" sz="1050" b="1" dirty="0">
                <a:latin typeface="Times New Roman" panose="02020603050405020304" pitchFamily="18" charset="0"/>
                <a:cs typeface="Times New Roman" panose="02020603050405020304" pitchFamily="18" charset="0"/>
              </a:rPr>
              <a:t> </a:t>
            </a:r>
          </a:p>
          <a:p>
            <a:pPr algn="ctr"/>
            <a:r>
              <a:rPr lang="ru-RU" altLang="ru-RU" sz="1050" b="1" dirty="0" err="1">
                <a:latin typeface="Times New Roman" panose="02020603050405020304" pitchFamily="18" charset="0"/>
                <a:cs typeface="Times New Roman" panose="02020603050405020304" pitchFamily="18" charset="0"/>
              </a:rPr>
              <a:t>атмосфералық</a:t>
            </a:r>
            <a:r>
              <a:rPr lang="ru-RU" altLang="ru-RU" sz="1050" b="1" dirty="0">
                <a:latin typeface="Times New Roman" panose="02020603050405020304" pitchFamily="18" charset="0"/>
                <a:cs typeface="Times New Roman" panose="02020603050405020304" pitchFamily="18" charset="0"/>
              </a:rPr>
              <a:t> </a:t>
            </a:r>
            <a:r>
              <a:rPr lang="ru-RU" altLang="ru-RU" sz="1050" b="1" dirty="0" err="1">
                <a:latin typeface="Times New Roman" panose="02020603050405020304" pitchFamily="18" charset="0"/>
                <a:cs typeface="Times New Roman" panose="02020603050405020304" pitchFamily="18" charset="0"/>
              </a:rPr>
              <a:t>ауасының</a:t>
            </a:r>
            <a:r>
              <a:rPr lang="ru-RU" altLang="ru-RU" sz="1050" b="1" dirty="0">
                <a:latin typeface="Times New Roman" panose="02020603050405020304" pitchFamily="18" charset="0"/>
                <a:cs typeface="Times New Roman" panose="02020603050405020304" pitchFamily="18" charset="0"/>
              </a:rPr>
              <a:t> </a:t>
            </a:r>
            <a:r>
              <a:rPr lang="ru-RU" altLang="ru-RU" sz="1050" b="1" dirty="0" err="1">
                <a:latin typeface="Times New Roman" panose="02020603050405020304" pitchFamily="18" charset="0"/>
                <a:cs typeface="Times New Roman" panose="02020603050405020304" pitchFamily="18" charset="0"/>
              </a:rPr>
              <a:t>жай-күйі</a:t>
            </a:r>
            <a:r>
              <a:rPr lang="ru-RU" altLang="ru-RU" sz="105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76798762"/>
              </p:ext>
            </p:extLst>
          </p:nvPr>
        </p:nvGraphicFramePr>
        <p:xfrm>
          <a:off x="5255890" y="3781814"/>
          <a:ext cx="4196531" cy="2515667"/>
        </p:xfrm>
        <a:graphic>
          <a:graphicData uri="http://schemas.openxmlformats.org/drawingml/2006/table">
            <a:tbl>
              <a:tblPr firstRow="1" bandRow="1">
                <a:tableStyleId>{5C22544A-7EE6-4342-B048-85BDC9FD1C3A}</a:tableStyleId>
              </a:tblPr>
              <a:tblGrid>
                <a:gridCol w="1698495">
                  <a:extLst>
                    <a:ext uri="{9D8B030D-6E8A-4147-A177-3AD203B41FA5}">
                      <a16:colId xmlns:a16="http://schemas.microsoft.com/office/drawing/2014/main" val="3583770891"/>
                    </a:ext>
                  </a:extLst>
                </a:gridCol>
                <a:gridCol w="1323543">
                  <a:extLst>
                    <a:ext uri="{9D8B030D-6E8A-4147-A177-3AD203B41FA5}">
                      <a16:colId xmlns:a16="http://schemas.microsoft.com/office/drawing/2014/main" val="1276116030"/>
                    </a:ext>
                  </a:extLst>
                </a:gridCol>
                <a:gridCol w="1174493">
                  <a:extLst>
                    <a:ext uri="{9D8B030D-6E8A-4147-A177-3AD203B41FA5}">
                      <a16:colId xmlns:a16="http://schemas.microsoft.com/office/drawing/2014/main" val="2096923049"/>
                    </a:ext>
                  </a:extLst>
                </a:gridCol>
              </a:tblGrid>
              <a:tr h="517732">
                <a:tc>
                  <a:txBody>
                    <a:bodyPr/>
                    <a:lstStyle/>
                    <a:p>
                      <a:pPr algn="ctr">
                        <a:lnSpc>
                          <a:spcPct val="100000"/>
                        </a:lnSpc>
                      </a:pP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0000"/>
                        </a:lnSpc>
                      </a:pP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0000"/>
                        </a:lnSpc>
                      </a:pP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50000"/>
                        </a:lnSpc>
                      </a:pPr>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50000"/>
                        </a:lnSpc>
                      </a:pPr>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6014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50000"/>
                        </a:lnSpc>
                      </a:pPr>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50000"/>
                        </a:lnSpc>
                      </a:pPr>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181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35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777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0.155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2321">
                <a:tc>
                  <a:txBody>
                    <a:bodyPr/>
                    <a:lstStyle/>
                    <a:p>
                      <a:pPr algn="l">
                        <a:lnSpc>
                          <a:spcPct val="100000"/>
                        </a:lnSpc>
                      </a:pPr>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0.022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1873">
                <a:tc>
                  <a:txBody>
                    <a:bodyPr/>
                    <a:lstStyle/>
                    <a:p>
                      <a:pPr algn="l">
                        <a:lnSpc>
                          <a:spcPct val="100000"/>
                        </a:lnSpc>
                      </a:pPr>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0.052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2321">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5223062" y="211488"/>
            <a:ext cx="4257035" cy="1931298"/>
          </a:xfrm>
          <a:prstGeom prst="rect">
            <a:avLst/>
          </a:prstGeom>
          <a:noFill/>
          <a:ln>
            <a:noFill/>
          </a:ln>
        </p:spPr>
        <p:txBody>
          <a:bodyPr wrap="square" anchor="ctr">
            <a:spAutoFit/>
          </a:bodyPr>
          <a:lstStyle/>
          <a:p>
            <a:pPr lvl="0" algn="ctr"/>
            <a:r>
              <a:rPr lang="ru-RU" altLang="ru-RU" sz="1050" b="1" dirty="0">
                <a:solidFill>
                  <a:prstClr val="black"/>
                </a:solidFill>
                <a:latin typeface="Times New Roman" panose="02020603050405020304" pitchFamily="18" charset="0"/>
                <a:cs typeface="Times New Roman" panose="02020603050405020304" pitchFamily="18" charset="0"/>
              </a:rPr>
              <a:t>Павлодар қаласы бойынша</a:t>
            </a:r>
          </a:p>
          <a:p>
            <a:pPr lvl="0" algn="ctr"/>
            <a:r>
              <a:rPr lang="ru-RU" sz="1050" b="1" dirty="0">
                <a:latin typeface="Times New Roman" panose="02020603050405020304" pitchFamily="18" charset="0"/>
                <a:cs typeface="Times New Roman" panose="02020603050405020304" pitchFamily="18" charset="0"/>
              </a:rPr>
              <a:t>03</a:t>
            </a:r>
            <a:r>
              <a:rPr lang="kk-KZ" sz="1050" b="1" kern="1400" dirty="0">
                <a:latin typeface="Times New Roman" panose="02020603050405020304" pitchFamily="18" charset="0"/>
                <a:cs typeface="Times New Roman" panose="02020603050405020304" pitchFamily="18" charset="0"/>
              </a:rPr>
              <a:t> </a:t>
            </a:r>
            <a:r>
              <a:rPr lang="kk-KZ" sz="1050" b="1" dirty="0">
                <a:latin typeface="Times New Roman" panose="02020603050405020304" pitchFamily="18" charset="0"/>
                <a:cs typeface="Times New Roman" panose="02020603050405020304" pitchFamily="18" charset="0"/>
              </a:rPr>
              <a:t>қыркүйекке</a:t>
            </a:r>
            <a:r>
              <a:rPr lang="kk-KZ" sz="1050" b="1" kern="1400" dirty="0">
                <a:latin typeface="Times New Roman" panose="02020603050405020304" pitchFamily="18" charset="0"/>
                <a:cs typeface="Times New Roman" panose="02020603050405020304" pitchFamily="18" charset="0"/>
              </a:rPr>
              <a:t> </a:t>
            </a:r>
            <a:r>
              <a:rPr lang="kk-KZ" sz="1050" b="1" dirty="0">
                <a:latin typeface="Times New Roman" panose="02020603050405020304" pitchFamily="18" charset="0"/>
                <a:cs typeface="Times New Roman" panose="02020603050405020304" pitchFamily="18" charset="0"/>
              </a:rPr>
              <a:t>ауа-райы болжамы</a:t>
            </a:r>
            <a:endParaRPr lang="ru-RU" sz="1050" b="1" dirty="0">
              <a:solidFill>
                <a:prstClr val="black">
                  <a:lumMod val="75000"/>
                  <a:lumOff val="25000"/>
                </a:prstClr>
              </a:solidFill>
              <a:latin typeface="Times New Roman" panose="02020603050405020304" pitchFamily="18" charset="0"/>
              <a:cs typeface="Times New Roman" panose="02020603050405020304" pitchFamily="18" charset="0"/>
            </a:endParaRPr>
          </a:p>
          <a:p>
            <a:pPr lvl="0" algn="ctr"/>
            <a:r>
              <a:rPr lang="ru-RU" sz="1050" b="1" kern="1400" dirty="0">
                <a:latin typeface="Times New Roman" panose="02020603050405020304" pitchFamily="18" charset="0"/>
                <a:cs typeface="Times New Roman" panose="02020603050405020304" pitchFamily="18" charset="0"/>
              </a:rPr>
              <a:t>02 қыркүйек</a:t>
            </a:r>
            <a:r>
              <a:rPr lang="kk-KZ" sz="1050" b="1" kern="1400" dirty="0">
                <a:latin typeface="Times New Roman" panose="02020603050405020304" pitchFamily="18" charset="0"/>
                <a:cs typeface="Times New Roman" panose="02020603050405020304" pitchFamily="18" charset="0"/>
              </a:rPr>
              <a:t> </a:t>
            </a:r>
            <a:r>
              <a:rPr lang="kk-KZ" sz="1050" b="1" dirty="0">
                <a:latin typeface="Times New Roman" panose="02020603050405020304" pitchFamily="18" charset="0"/>
                <a:cs typeface="Times New Roman" panose="02020603050405020304" pitchFamily="18" charset="0"/>
              </a:rPr>
              <a:t>сағ</a:t>
            </a:r>
            <a:r>
              <a:rPr lang="ru-RU" sz="1050" b="1" dirty="0">
                <a:latin typeface="Times New Roman" panose="02020603050405020304" pitchFamily="18" charset="0"/>
                <a:cs typeface="Times New Roman" panose="02020603050405020304" pitchFamily="18" charset="0"/>
              </a:rPr>
              <a:t>. 20.00-дан</a:t>
            </a:r>
            <a:r>
              <a:rPr lang="kk-KZ" sz="1050" b="1" kern="1400" dirty="0">
                <a:latin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03</a:t>
            </a:r>
            <a:r>
              <a:rPr lang="kk-KZ" sz="1050" b="1" kern="1400" dirty="0">
                <a:latin typeface="Times New Roman" panose="02020603050405020304" pitchFamily="18" charset="0"/>
                <a:cs typeface="Times New Roman" panose="02020603050405020304" pitchFamily="18" charset="0"/>
              </a:rPr>
              <a:t> </a:t>
            </a:r>
            <a:r>
              <a:rPr lang="kk-KZ" sz="1050" b="1" dirty="0">
                <a:latin typeface="Times New Roman" panose="02020603050405020304" pitchFamily="18" charset="0"/>
                <a:cs typeface="Times New Roman" panose="02020603050405020304" pitchFamily="18" charset="0"/>
              </a:rPr>
              <a:t>қыркүйек сағ</a:t>
            </a:r>
            <a:r>
              <a:rPr lang="ru-RU" sz="1050" b="1" dirty="0">
                <a:latin typeface="Times New Roman" panose="02020603050405020304" pitchFamily="18" charset="0"/>
                <a:cs typeface="Times New Roman" panose="02020603050405020304" pitchFamily="18" charset="0"/>
              </a:rPr>
              <a:t>. 20.00-ге дейін </a:t>
            </a:r>
            <a:r>
              <a:rPr lang="kk-KZ" sz="105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 </a:t>
            </a:r>
          </a:p>
          <a:p>
            <a:pPr indent="176213" algn="just"/>
            <a:r>
              <a:rPr lang="kk-KZ" sz="1100" kern="1400" dirty="0">
                <a:solidFill>
                  <a:srgbClr val="000000"/>
                </a:solidFill>
                <a:latin typeface="Times New Roman" panose="02020603050405020304" pitchFamily="18" charset="0"/>
                <a:ea typeface="Times New Roman" panose="02020603050405020304" pitchFamily="18" charset="0"/>
              </a:rPr>
              <a:t>Көшпелі бұлтты, жауын-шашынсыз.</a:t>
            </a:r>
            <a:r>
              <a:rPr lang="kk-KZ" sz="1100" kern="1400" dirty="0">
                <a:solidFill>
                  <a:srgbClr val="000000"/>
                </a:solidFill>
                <a:latin typeface="Times New Roman" panose="02020603050405020304" pitchFamily="18" charset="0"/>
                <a:ea typeface="SimSun" panose="02010600030101010101" pitchFamily="2" charset="-122"/>
              </a:rPr>
              <a:t> </a:t>
            </a:r>
            <a:r>
              <a:rPr lang="kk-KZ" sz="1100" kern="1400" dirty="0">
                <a:solidFill>
                  <a:srgbClr val="000000"/>
                </a:solidFill>
                <a:latin typeface="Times New Roman" panose="02020603050405020304" pitchFamily="18" charset="0"/>
                <a:ea typeface="Times New Roman" panose="02020603050405020304" pitchFamily="18" charset="0"/>
              </a:rPr>
              <a:t>Түнде және таңертең тұман. Оңтүстік-батыстан</a:t>
            </a:r>
            <a:r>
              <a:rPr lang="kk-KZ" sz="1100" dirty="0">
                <a:latin typeface="Times New Roman" panose="02020603050405020304" pitchFamily="18" charset="0"/>
                <a:ea typeface="Times New Roman" panose="02020603050405020304" pitchFamily="18" charset="0"/>
              </a:rPr>
              <a:t> </a:t>
            </a:r>
            <a:r>
              <a:rPr lang="ru-RU" sz="1100" dirty="0">
                <a:latin typeface="Times New Roman" panose="02020603050405020304" pitchFamily="18" charset="0"/>
                <a:cs typeface="Times New Roman" panose="02020603050405020304" pitchFamily="18" charset="0"/>
              </a:rPr>
              <a:t>жел</a:t>
            </a:r>
            <a:r>
              <a:rPr lang="kk-KZ" sz="1100" dirty="0">
                <a:latin typeface="Times New Roman" panose="02020603050405020304" pitchFamily="18" charset="0"/>
                <a:cs typeface="Times New Roman" panose="02020603050405020304" pitchFamily="18" charset="0"/>
              </a:rPr>
              <a:t> соғады</a:t>
            </a:r>
            <a:r>
              <a:rPr lang="kk-KZ" sz="1100" kern="1400" dirty="0">
                <a:solidFill>
                  <a:srgbClr val="000000"/>
                </a:solidFill>
                <a:latin typeface="Times New Roman" panose="02020603050405020304" pitchFamily="18" charset="0"/>
                <a:ea typeface="Times New Roman" panose="02020603050405020304" pitchFamily="18" charset="0"/>
              </a:rPr>
              <a:t>, күші 7-12 м/с. Ауа температурасы түнде 3-5, күндіз 19-21 градус жылы.</a:t>
            </a:r>
          </a:p>
          <a:p>
            <a:pPr indent="176213" algn="just"/>
            <a:r>
              <a:rPr lang="kk-KZ" sz="1100" b="1" dirty="0">
                <a:latin typeface="Times New Roman" panose="02020603050405020304" pitchFamily="18" charset="0"/>
                <a:cs typeface="Times New Roman" panose="02020603050405020304" pitchFamily="18" charset="0"/>
              </a:rPr>
              <a:t>                    Түнде </a:t>
            </a:r>
            <a:r>
              <a:rPr lang="ru-RU" sz="1100" b="1" dirty="0">
                <a:latin typeface="Times New Roman" panose="02020603050405020304" pitchFamily="18" charset="0"/>
                <a:cs typeface="Times New Roman" panose="02020603050405020304" pitchFamily="18" charset="0"/>
              </a:rPr>
              <a:t>04</a:t>
            </a:r>
            <a:r>
              <a:rPr lang="kk-KZ" sz="1100" b="1" kern="1400" dirty="0">
                <a:latin typeface="Times New Roman" panose="02020603050405020304" pitchFamily="18" charset="0"/>
                <a:cs typeface="Times New Roman" panose="02020603050405020304" pitchFamily="18" charset="0"/>
              </a:rPr>
              <a:t> </a:t>
            </a:r>
            <a:r>
              <a:rPr lang="kk-KZ" sz="1100" b="1" dirty="0">
                <a:latin typeface="Times New Roman" panose="02020603050405020304" pitchFamily="18" charset="0"/>
                <a:cs typeface="Times New Roman" panose="02020603050405020304" pitchFamily="18" charset="0"/>
              </a:rPr>
              <a:t>қыркүйекке</a:t>
            </a:r>
            <a:r>
              <a:rPr lang="kk-KZ" sz="1100" b="1" kern="1400" dirty="0">
                <a:latin typeface="Times New Roman" panose="02020603050405020304" pitchFamily="18" charset="0"/>
                <a:cs typeface="Times New Roman" panose="02020603050405020304" pitchFamily="18" charset="0"/>
              </a:rPr>
              <a:t> </a:t>
            </a:r>
            <a:r>
              <a:rPr lang="kk-KZ" sz="1100" b="1" dirty="0">
                <a:latin typeface="Times New Roman" panose="02020603050405020304" pitchFamily="18" charset="0"/>
                <a:cs typeface="Times New Roman" panose="02020603050405020304" pitchFamily="18" charset="0"/>
              </a:rPr>
              <a:t>ауа-райы болжамы</a:t>
            </a:r>
          </a:p>
          <a:p>
            <a:pPr algn="ctr"/>
            <a:r>
              <a:rPr lang="ru-RU" sz="1100" b="1" dirty="0">
                <a:latin typeface="Times New Roman" panose="02020603050405020304" pitchFamily="18" charset="0"/>
                <a:cs typeface="Times New Roman" panose="02020603050405020304" pitchFamily="18" charset="0"/>
              </a:rPr>
              <a:t>03</a:t>
            </a:r>
            <a:r>
              <a:rPr lang="kk-KZ" sz="1100" b="1" kern="1400" dirty="0">
                <a:latin typeface="Times New Roman" panose="02020603050405020304" pitchFamily="18" charset="0"/>
                <a:cs typeface="Times New Roman" panose="02020603050405020304" pitchFamily="18" charset="0"/>
              </a:rPr>
              <a:t> </a:t>
            </a:r>
            <a:r>
              <a:rPr lang="kk-KZ" sz="1100" b="1" dirty="0">
                <a:latin typeface="Times New Roman" panose="02020603050405020304" pitchFamily="18" charset="0"/>
                <a:cs typeface="Times New Roman" panose="02020603050405020304" pitchFamily="18" charset="0"/>
              </a:rPr>
              <a:t>қыркүйек сағ</a:t>
            </a:r>
            <a:r>
              <a:rPr lang="ru-RU" sz="1100" b="1" dirty="0">
                <a:latin typeface="Times New Roman" panose="02020603050405020304" pitchFamily="18" charset="0"/>
                <a:cs typeface="Times New Roman" panose="02020603050405020304" pitchFamily="18" charset="0"/>
              </a:rPr>
              <a:t>. 20.00-дан 04 </a:t>
            </a:r>
            <a:r>
              <a:rPr lang="kk-KZ" sz="1100" b="1" kern="1400" dirty="0">
                <a:latin typeface="Times New Roman" panose="02020603050405020304" pitchFamily="18" charset="0"/>
                <a:cs typeface="Times New Roman" panose="02020603050405020304" pitchFamily="18" charset="0"/>
              </a:rPr>
              <a:t>қыркүйек</a:t>
            </a:r>
            <a:r>
              <a:rPr lang="kk-KZ" sz="1100" b="1" dirty="0">
                <a:latin typeface="Times New Roman" panose="02020603050405020304" pitchFamily="18" charset="0"/>
                <a:cs typeface="Times New Roman" panose="02020603050405020304" pitchFamily="18" charset="0"/>
              </a:rPr>
              <a:t> сағ</a:t>
            </a:r>
            <a:r>
              <a:rPr lang="ru-RU" sz="1100" b="1" dirty="0">
                <a:latin typeface="Times New Roman" panose="02020603050405020304" pitchFamily="18" charset="0"/>
                <a:cs typeface="Times New Roman" panose="02020603050405020304" pitchFamily="18" charset="0"/>
              </a:rPr>
              <a:t>. 08.00-ге дейін </a:t>
            </a:r>
          </a:p>
          <a:p>
            <a:pPr indent="176213" algn="just"/>
            <a:r>
              <a:rPr lang="kk-KZ" sz="1100" kern="1400" dirty="0">
                <a:solidFill>
                  <a:srgbClr val="000000"/>
                </a:solidFill>
                <a:latin typeface="Times New Roman" panose="02020603050405020304" pitchFamily="18" charset="0"/>
                <a:ea typeface="Times New Roman" panose="02020603050405020304" pitchFamily="18" charset="0"/>
              </a:rPr>
              <a:t>Көшпелі бұлтты, жауын-шашынсыз</a:t>
            </a:r>
            <a:r>
              <a:rPr lang="ru-RU" sz="1100" kern="1400" dirty="0">
                <a:solidFill>
                  <a:srgbClr val="000000"/>
                </a:solidFill>
                <a:latin typeface="Times New Roman" panose="02020603050405020304" pitchFamily="18" charset="0"/>
                <a:ea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Түнде және таңертең тұман. Оңтүстік-батыстан</a:t>
            </a:r>
            <a:r>
              <a:rPr lang="kk-KZ" sz="1100" dirty="0">
                <a:latin typeface="Times New Roman" panose="02020603050405020304" pitchFamily="18" charset="0"/>
                <a:ea typeface="Times New Roman" panose="02020603050405020304" pitchFamily="18" charset="0"/>
              </a:rPr>
              <a:t> </a:t>
            </a:r>
            <a:r>
              <a:rPr lang="ru-RU" sz="1100" dirty="0">
                <a:latin typeface="Times New Roman" panose="02020603050405020304" pitchFamily="18" charset="0"/>
                <a:cs typeface="Times New Roman" panose="02020603050405020304" pitchFamily="18" charset="0"/>
              </a:rPr>
              <a:t>жел</a:t>
            </a:r>
            <a:r>
              <a:rPr lang="kk-KZ" sz="1100" dirty="0">
                <a:latin typeface="Times New Roman" panose="02020603050405020304" pitchFamily="18" charset="0"/>
                <a:cs typeface="Times New Roman" panose="02020603050405020304" pitchFamily="18" charset="0"/>
              </a:rPr>
              <a:t> соғады</a:t>
            </a:r>
            <a:r>
              <a:rPr lang="kk-KZ" sz="1100" kern="1400" dirty="0">
                <a:solidFill>
                  <a:srgbClr val="000000"/>
                </a:solidFill>
                <a:latin typeface="Times New Roman" panose="02020603050405020304" pitchFamily="18" charset="0"/>
                <a:ea typeface="Times New Roman" panose="02020603050405020304" pitchFamily="18" charset="0"/>
              </a:rPr>
              <a:t>, күші 7-12</a:t>
            </a:r>
            <a:r>
              <a:rPr lang="kk-KZ" sz="1100" dirty="0">
                <a:latin typeface="Times New Roman" panose="02020603050405020304" pitchFamily="18" charset="0"/>
                <a:cs typeface="Times New Roman" panose="02020603050405020304" pitchFamily="18" charset="0"/>
              </a:rPr>
              <a:t> </a:t>
            </a:r>
            <a:r>
              <a:rPr lang="ru-RU" sz="1100" dirty="0">
                <a:latin typeface="Times New Roman" panose="02020603050405020304" pitchFamily="18" charset="0"/>
                <a:cs typeface="Times New Roman" panose="02020603050405020304" pitchFamily="18" charset="0"/>
              </a:rPr>
              <a:t>м/с</a:t>
            </a:r>
            <a:r>
              <a:rPr lang="kk-KZ" sz="1100" dirty="0">
                <a:latin typeface="Times New Roman" panose="02020603050405020304" pitchFamily="18" charset="0"/>
                <a:cs typeface="Times New Roman" panose="02020603050405020304" pitchFamily="18" charset="0"/>
              </a:rPr>
              <a:t>. Ауа температурасы 4-6 градус жылы.</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89139" y="2227425"/>
            <a:ext cx="4325842" cy="769441"/>
          </a:xfrm>
          <a:prstGeom prst="rect">
            <a:avLst/>
          </a:prstGeom>
          <a:no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6213" algn="just"/>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a:t>
            </a:r>
            <a:r>
              <a:rPr lang="ru-RU" altLang="ru-RU" sz="1100">
                <a:solidFill>
                  <a:schemeClr val="tx1"/>
                </a:solidFill>
                <a:latin typeface="Times New Roman" panose="02020603050405020304" pitchFamily="18" charset="0"/>
                <a:cs typeface="Times New Roman" pitchFamily="18" charset="0"/>
              </a:rPr>
              <a:t>заттардың</a:t>
            </a:r>
            <a:r>
              <a:rPr lang="ru-RU" sz="1100">
                <a:solidFill>
                  <a:prstClr val="black"/>
                </a:solidFill>
                <a:latin typeface="Times New Roman" panose="02020603050405020304" pitchFamily="18" charset="0"/>
                <a:cs typeface="Times New Roman" panose="02020603050405020304" pitchFamily="18" charset="0"/>
              </a:rPr>
              <a:t> 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indent="176213" algn="just"/>
            <a:r>
              <a:rPr lang="ru-RU" sz="11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күтілуде</a:t>
            </a:r>
            <a:r>
              <a:rPr lang="ru-RU" sz="1050" dirty="0">
                <a:solidFill>
                  <a:prstClr val="black"/>
                </a:solidFill>
                <a:latin typeface="Times New Roman" panose="02020603050405020304" pitchFamily="18" charset="0"/>
                <a:cs typeface="Times New Roman" panose="02020603050405020304" pitchFamily="18" charset="0"/>
              </a:rPr>
              <a:t>.</a:t>
            </a:r>
          </a:p>
        </p:txBody>
      </p:sp>
      <p:sp>
        <p:nvSpPr>
          <p:cNvPr id="21" name="TextBox 13">
            <a:extLst>
              <a:ext uri="{FF2B5EF4-FFF2-40B4-BE49-F238E27FC236}">
                <a16:creationId xmlns:a16="http://schemas.microsoft.com/office/drawing/2014/main" id="{D4B7C4FC-2183-435A-AC03-60CF3ED040F1}"/>
              </a:ext>
            </a:extLst>
          </p:cNvPr>
          <p:cNvSpPr txBox="1"/>
          <p:nvPr/>
        </p:nvSpPr>
        <p:spPr>
          <a:xfrm>
            <a:off x="5189139" y="3052053"/>
            <a:ext cx="4320480" cy="261610"/>
          </a:xfrm>
          <a:prstGeom prst="rect">
            <a:avLst/>
          </a:prstGeom>
          <a:solidFill>
            <a:schemeClr val="bg1"/>
          </a:solid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a:latin typeface="Times New Roman" panose="02020603050405020304" pitchFamily="18" charset="0"/>
                  <a:cs typeface="Times New Roman" panose="02020603050405020304" pitchFamily="18" charset="0"/>
                </a:rPr>
                <a:t>Павлодар қ. </a:t>
              </a:r>
              <a:r>
                <a:rPr lang="ru-RU" altLang="ru-RU" sz="1000" i="1" dirty="0">
                  <a:latin typeface="Times New Roman" panose="02020603050405020304" pitchFamily="18" charset="0"/>
                  <a:cs typeface="Times New Roman" panose="02020603050405020304" pitchFamily="18" charset="0"/>
                </a:rPr>
                <a:t>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a:solidFill>
                  <a:srgbClr val="000000"/>
                </a:solidFill>
                <a:latin typeface="Times New Roman" panose="02020603050405020304" pitchFamily="18" charset="0"/>
                <a:cs typeface="Times New Roman" panose="02020603050405020304" pitchFamily="18" charset="0"/>
              </a:rPr>
              <a:t>Дайындаған: Аринова Н.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a:t>
            </a:r>
            <a:r>
              <a:rPr lang="kk-KZ" altLang="ru-RU" sz="1200" b="1" i="1" dirty="0">
                <a:solidFill>
                  <a:srgbClr val="000000"/>
                </a:solidFill>
                <a:latin typeface="Times New Roman" panose="02020603050405020304" pitchFamily="18" charset="0"/>
                <a:cs typeface="Times New Roman" panose="02020603050405020304" pitchFamily="18" charset="0"/>
              </a:rPr>
              <a:t>И.</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57483</TotalTime>
  <Words>608</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8012</cp:revision>
  <cp:lastPrinted>2025-07-15T07:11:11Z</cp:lastPrinted>
  <dcterms:created xsi:type="dcterms:W3CDTF">2018-03-27T06:03:00Z</dcterms:created>
  <dcterms:modified xsi:type="dcterms:W3CDTF">2026-09-02T06:49:55Z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