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4528006"/>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қыркүйекке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endParaRPr>
          </a:p>
          <a:p>
            <a:pPr algn="just"/>
            <a:r>
              <a:rPr lang="kk-KZ" altLang="ru-RU" sz="1200" dirty="0" smtClean="0">
                <a:solidFill>
                  <a:srgbClr val="000000"/>
                </a:solidFill>
                <a:latin typeface="Times New Roman" pitchFamily="18" charset="0"/>
                <a:cs typeface="Times New Roman" pitchFamily="18" charset="0"/>
                <a:sym typeface="+mn-ea"/>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cs typeface="Times New Roman" panose="02020603050405020304" pitchFamily="18" charset="0"/>
              </a:rPr>
              <a:t>Оң</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түстік-шығыстан соғатын жел оңтүстік-батысқа 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a:t>
            </a:r>
            <a:r>
              <a:rPr lang="ru-RU" sz="1200" dirty="0" smtClean="0">
                <a:latin typeface="Times New Roman" panose="02020603050405020304" pitchFamily="18" charset="0"/>
                <a:cs typeface="Times New Roman" panose="02020603050405020304" pitchFamily="18" charset="0"/>
              </a:rPr>
              <a:t>0-32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sym typeface="+mn-ea"/>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06 </a:t>
            </a:r>
            <a:r>
              <a:rPr lang="kk-KZ" altLang="ru-RU" sz="1200" b="1" dirty="0" smtClean="0">
                <a:latin typeface="Times New Roman" panose="02020603050405020304" pitchFamily="18" charset="0"/>
                <a:cs typeface="Times New Roman" panose="02020603050405020304" pitchFamily="18" charset="0"/>
                <a:sym typeface="+mn-ea"/>
              </a:rPr>
              <a:t>қыркүйек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solidFill>
                  <a:srgbClr val="000000"/>
                </a:solidFill>
                <a:latin typeface="Times New Roman" pitchFamily="18" charset="0"/>
                <a:cs typeface="Times New Roman" pitchFamily="18" charset="0"/>
                <a:sym typeface="+mn-ea"/>
              </a:rPr>
              <a:t>Аздаған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Оңтүстік-шығыстан 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0-5 м/с. Ауа температурасы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жылы болады.</a:t>
            </a:r>
          </a:p>
          <a:p>
            <a:pPr algn="just"/>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2924971"/>
              </p:ext>
            </p:extLst>
          </p:nvPr>
        </p:nvGraphicFramePr>
        <p:xfrm>
          <a:off x="5025008" y="3903785"/>
          <a:ext cx="4810653" cy="2515235"/>
        </p:xfrm>
        <a:graphic>
          <a:graphicData uri="http://schemas.openxmlformats.org/drawingml/2006/table">
            <a:tbl>
              <a:tblPr firstRow="1" bandRow="1">
                <a:tableStyleId>{5C22544A-7EE6-4342-B048-85BDC9FD1C3A}</a:tableStyleId>
              </a:tblPr>
              <a:tblGrid>
                <a:gridCol w="1973214">
                  <a:extLst>
                    <a:ext uri="{9D8B030D-6E8A-4147-A177-3AD203B41FA5}">
                      <a16:colId xmlns="" xmlns:a16="http://schemas.microsoft.com/office/drawing/2014/main" val="3583770891"/>
                    </a:ext>
                  </a:extLst>
                </a:gridCol>
                <a:gridCol w="1455471">
                  <a:extLst>
                    <a:ext uri="{9D8B030D-6E8A-4147-A177-3AD203B41FA5}">
                      <a16:colId xmlns="" xmlns:a16="http://schemas.microsoft.com/office/drawing/2014/main" val="1276116030"/>
                    </a:ext>
                  </a:extLst>
                </a:gridCol>
                <a:gridCol w="1381968">
                  <a:extLst>
                    <a:ext uri="{9D8B030D-6E8A-4147-A177-3AD203B41FA5}">
                      <a16:colId xmlns="" xmlns:a16="http://schemas.microsoft.com/office/drawing/2014/main" val="2096923049"/>
                    </a:ext>
                  </a:extLst>
                </a:gridCol>
              </a:tblGrid>
              <a:tr h="601652">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3369">
                <a:tc>
                  <a:txBody>
                    <a:bodyPr/>
                    <a:lstStyle/>
                    <a:p>
                      <a:pPr algn="l"/>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2386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3369">
                <a:tc>
                  <a:txBody>
                    <a:bodyPr/>
                    <a:lstStyle/>
                    <a:p>
                      <a:pPr algn="l"/>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460583994"/>
              </p:ext>
            </p:extLst>
          </p:nvPr>
        </p:nvGraphicFramePr>
        <p:xfrm>
          <a:off x="5044685" y="6440937"/>
          <a:ext cx="4824413" cy="79248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2774" y="2303115"/>
            <a:ext cx="4822759" cy="86164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05 қыркүйек түнде, 06 </a:t>
            </a:r>
            <a:r>
              <a:rPr lang="kk-KZ" sz="1200" dirty="0" smtClean="0">
                <a:solidFill>
                  <a:schemeClr val="tx1"/>
                </a:solidFill>
                <a:latin typeface="Times New Roman" panose="02020603050405020304" pitchFamily="18" charset="0"/>
                <a:cs typeface="Times New Roman" panose="02020603050405020304" pitchFamily="18" charset="0"/>
              </a:rPr>
              <a:t>қыркүйек </a:t>
            </a:r>
            <a:r>
              <a:rPr lang="kk-KZ" sz="1200" dirty="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Ақтөбе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a:t>
                      </a:r>
                      <a:r>
                        <a:rPr lang="ru-RU" sz="1000" dirty="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51717</TotalTime>
  <Words>532</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7257</cp:revision>
  <cp:lastPrinted>2021-07-01T07:38:07Z</cp:lastPrinted>
  <dcterms:created xsi:type="dcterms:W3CDTF">2018-03-27T06:03:00Z</dcterms:created>
  <dcterms:modified xsi:type="dcterms:W3CDTF">2026-09-04T06:55:23Z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