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kumimoji="0" lang="kk-KZ" altLang="en-US" sz="1200" b="0" i="0" u="none" strike="noStrike" kern="1200" cap="none" spc="0" normalizeH="0" noProof="0" dirty="0" smtClean="0">
                <a:ln>
                  <a:noFill/>
                </a:ln>
                <a:solidFill>
                  <a:srgbClr val="FFFFFF"/>
                </a:solidFill>
                <a:effectLst/>
                <a:uLnTx/>
                <a:uFillTx/>
                <a:latin typeface="Times New Roman" panose="02020603050405020304" pitchFamily="18" charset="0"/>
                <a:cs typeface="Times New Roman" panose="02020603050405020304" pitchFamily="18" charset="0"/>
              </a:rPr>
              <a:t> </a:t>
            </a: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15526854"/>
              </p:ext>
            </p:extLst>
          </p:nvPr>
        </p:nvGraphicFramePr>
        <p:xfrm>
          <a:off x="344489" y="2511207"/>
          <a:ext cx="4608512" cy="1925905"/>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19259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b="1" i="1" dirty="0">
                          <a:solidFill>
                            <a:srgbClr val="002060"/>
                          </a:solidFill>
                          <a:latin typeface="Times New Roman" panose="02020603050405020304" pitchFamily="18" charset="0"/>
                          <a:cs typeface="Times New Roman" panose="02020603050405020304" pitchFamily="18" charset="0"/>
                        </a:rPr>
                        <a:t>№ </a:t>
                      </a:r>
                      <a:r>
                        <a:rPr lang="ru-RU" altLang="x-none" b="1" i="1" dirty="0" smtClean="0">
                          <a:solidFill>
                            <a:srgbClr val="002060"/>
                          </a:solidFill>
                          <a:latin typeface="Times New Roman" panose="02020603050405020304" pitchFamily="18" charset="0"/>
                          <a:cs typeface="Times New Roman" panose="02020603050405020304" pitchFamily="18" charset="0"/>
                        </a:rPr>
                        <a:t>248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2774" y="111026"/>
            <a:ext cx="4874618" cy="267765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06 </a:t>
            </a:r>
            <a:r>
              <a:rPr lang="kk-KZ" sz="1200" b="1" dirty="0" smtClean="0">
                <a:latin typeface="Times New Roman" panose="02020603050405020304" pitchFamily="18" charset="0"/>
                <a:cs typeface="Times New Roman" panose="02020603050405020304" pitchFamily="18" charset="0"/>
              </a:rPr>
              <a:t>қыркүйекке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kk-KZ"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қыркүйек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a:t>
            </a:r>
            <a:r>
              <a:rPr lang="kk-KZ" sz="1200" b="1" dirty="0" smtClean="0">
                <a:latin typeface="Times New Roman" panose="02020603050405020304" pitchFamily="18" charset="0"/>
                <a:cs typeface="Times New Roman" panose="02020603050405020304" pitchFamily="18" charset="0"/>
              </a:rPr>
              <a:t>қыркүйек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endParaRPr>
          </a:p>
          <a:p>
            <a:pPr algn="just"/>
            <a:r>
              <a:rPr lang="kk-KZ" altLang="ru-RU" sz="1200" dirty="0" smtClean="0">
                <a:solidFill>
                  <a:srgbClr val="000000"/>
                </a:solidFill>
                <a:latin typeface="Times New Roman" pitchFamily="18" charset="0"/>
                <a:cs typeface="Times New Roman" pitchFamily="18" charset="0"/>
                <a:sym typeface="+mn-ea"/>
              </a:rPr>
              <a:t>Көшпелі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kk-KZ" sz="1200" kern="1400" dirty="0" smtClean="0">
                <a:latin typeface="Times New Roman" panose="02020603050405020304" pitchFamily="18" charset="0"/>
                <a:cs typeface="Times New Roman" panose="02020603050405020304" pitchFamily="18" charset="0"/>
              </a:rPr>
              <a:t>Оңтүстіктен, оң</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түстік-батыстан 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30-32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sym typeface="+mn-ea"/>
            </a:endParaRPr>
          </a:p>
          <a:p>
            <a:pPr algn="ct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07 </a:t>
            </a:r>
            <a:r>
              <a:rPr lang="kk-KZ" altLang="ru-RU" sz="1200" b="1" dirty="0" smtClean="0">
                <a:latin typeface="Times New Roman" panose="02020603050405020304" pitchFamily="18" charset="0"/>
                <a:cs typeface="Times New Roman" panose="02020603050405020304" pitchFamily="18" charset="0"/>
                <a:sym typeface="+mn-ea"/>
              </a:rPr>
              <a:t>қыркүйек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kk-KZ" sz="1200" b="1" dirty="0" smtClean="0">
                <a:latin typeface="Times New Roman" panose="02020603050405020304" pitchFamily="18" charset="0"/>
                <a:cs typeface="Times New Roman" panose="02020603050405020304" pitchFamily="18" charset="0"/>
              </a:rPr>
              <a:t>06 </a:t>
            </a:r>
            <a:r>
              <a:rPr lang="kk-KZ" sz="1200" b="1" dirty="0" smtClean="0">
                <a:latin typeface="Times New Roman" panose="02020603050405020304" pitchFamily="18" charset="0"/>
                <a:cs typeface="Times New Roman" panose="02020603050405020304" pitchFamily="18" charset="0"/>
              </a:rPr>
              <a:t>қыркүйек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a:t>
            </a:r>
            <a:r>
              <a:rPr lang="ru-RU" sz="1200" b="1" dirty="0" err="1" smtClean="0">
                <a:latin typeface="Times New Roman" panose="02020603050405020304" pitchFamily="18" charset="0"/>
                <a:cs typeface="Times New Roman" panose="02020603050405020304" pitchFamily="18" charset="0"/>
              </a:rPr>
              <a:t>қыркүйек</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a:solidFill>
                  <a:srgbClr val="000000"/>
                </a:solidFill>
                <a:latin typeface="Times New Roman" pitchFamily="18" charset="0"/>
                <a:cs typeface="Times New Roman" pitchFamily="18" charset="0"/>
                <a:sym typeface="+mn-ea"/>
              </a:rPr>
              <a:t>Көшпелі</a:t>
            </a:r>
            <a:r>
              <a:rPr lang="kk-KZ" sz="1200" dirty="0" smtClean="0">
                <a:solidFill>
                  <a:srgbClr val="000000"/>
                </a:solidFill>
                <a:latin typeface="Times New Roman" pitchFamily="18" charset="0"/>
                <a:cs typeface="Times New Roman" pitchFamily="18" charset="0"/>
                <a:sym typeface="+mn-ea"/>
              </a:rPr>
              <a:t> </a:t>
            </a:r>
            <a:r>
              <a:rPr lang="kk-KZ" sz="1200" dirty="0" smtClean="0">
                <a:solidFill>
                  <a:srgbClr val="000000"/>
                </a:solidFill>
                <a:latin typeface="Times New Roman" pitchFamily="18" charset="0"/>
                <a:cs typeface="Times New Roman" pitchFamily="18" charset="0"/>
                <a:sym typeface="+mn-ea"/>
              </a:rPr>
              <a:t>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Оңтүстіктен, оңтүстік-шығыстан </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жел соғады</a:t>
            </a:r>
            <a:r>
              <a:rPr lang="kk-KZ" sz="1200" dirty="0" smtClean="0">
                <a:latin typeface="Times New Roman" panose="02020603050405020304" pitchFamily="18" charset="0"/>
                <a:cs typeface="Times New Roman" panose="02020603050405020304" pitchFamily="18" charset="0"/>
                <a:sym typeface="+mn-ea"/>
              </a:rPr>
              <a:t>,</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2-7</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15-17 </a:t>
            </a:r>
            <a:r>
              <a:rPr lang="kk-KZ" sz="1200" dirty="0" smtClean="0">
                <a:latin typeface="Times New Roman" panose="02020603050405020304" pitchFamily="18" charset="0"/>
                <a:cs typeface="Times New Roman" panose="02020603050405020304" pitchFamily="18" charset="0"/>
              </a:rPr>
              <a:t>градус жылы болады.</a:t>
            </a:r>
          </a:p>
          <a:p>
            <a:pPr algn="just"/>
            <a:endParaRPr lang="kk-KZ" sz="1200"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35963920"/>
              </p:ext>
            </p:extLst>
          </p:nvPr>
        </p:nvGraphicFramePr>
        <p:xfrm>
          <a:off x="5025008" y="3903785"/>
          <a:ext cx="4810653" cy="2515235"/>
        </p:xfrm>
        <a:graphic>
          <a:graphicData uri="http://schemas.openxmlformats.org/drawingml/2006/table">
            <a:tbl>
              <a:tblPr firstRow="1" bandRow="1">
                <a:tableStyleId>{5C22544A-7EE6-4342-B048-85BDC9FD1C3A}</a:tableStyleId>
              </a:tblPr>
              <a:tblGrid>
                <a:gridCol w="1973214">
                  <a:extLst>
                    <a:ext uri="{9D8B030D-6E8A-4147-A177-3AD203B41FA5}">
                      <a16:colId xmlns:a16="http://schemas.microsoft.com/office/drawing/2014/main" xmlns="" val="3583770891"/>
                    </a:ext>
                  </a:extLst>
                </a:gridCol>
                <a:gridCol w="1455471">
                  <a:extLst>
                    <a:ext uri="{9D8B030D-6E8A-4147-A177-3AD203B41FA5}">
                      <a16:colId xmlns:a16="http://schemas.microsoft.com/office/drawing/2014/main" xmlns="" val="1276116030"/>
                    </a:ext>
                  </a:extLst>
                </a:gridCol>
                <a:gridCol w="1381968">
                  <a:extLst>
                    <a:ext uri="{9D8B030D-6E8A-4147-A177-3AD203B41FA5}">
                      <a16:colId xmlns:a16="http://schemas.microsoft.com/office/drawing/2014/main" xmlns="" val="2096923049"/>
                    </a:ext>
                  </a:extLst>
                </a:gridCol>
              </a:tblGrid>
              <a:tr h="601652">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369">
                <a:tc>
                  <a:txBody>
                    <a:bodyPr/>
                    <a:lstStyle/>
                    <a:p>
                      <a:pPr algn="l"/>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33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33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256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0.512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73369">
                <a:tc>
                  <a:txBody>
                    <a:bodyPr/>
                    <a:lstStyle/>
                    <a:p>
                      <a:pPr algn="l"/>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2360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0.472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3369">
                <a:tc>
                  <a:txBody>
                    <a:bodyPr/>
                    <a:lstStyle/>
                    <a:p>
                      <a:pPr algn="l"/>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119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0.597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73369">
                <a:tc>
                  <a:txBody>
                    <a:bodyPr/>
                    <a:lstStyle/>
                    <a:p>
                      <a:pPr algn="l"/>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210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3369">
                <a:tc>
                  <a:txBody>
                    <a:bodyPr/>
                    <a:lstStyle/>
                    <a:p>
                      <a:pPr algn="l"/>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460583994"/>
              </p:ext>
            </p:extLst>
          </p:nvPr>
        </p:nvGraphicFramePr>
        <p:xfrm>
          <a:off x="5044685" y="6440937"/>
          <a:ext cx="4824413" cy="79248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2774" y="2357858"/>
            <a:ext cx="4822759" cy="86164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2026 жылғы </a:t>
            </a:r>
            <a:r>
              <a:rPr lang="kk-KZ" sz="1200" dirty="0" smtClean="0">
                <a:solidFill>
                  <a:schemeClr val="tx1"/>
                </a:solidFill>
                <a:latin typeface="Times New Roman" panose="02020603050405020304" pitchFamily="18" charset="0"/>
                <a:cs typeface="Times New Roman" panose="02020603050405020304" pitchFamily="18" charset="0"/>
              </a:rPr>
              <a:t>06 </a:t>
            </a:r>
            <a:r>
              <a:rPr lang="kk-KZ" sz="1200" dirty="0" smtClean="0">
                <a:solidFill>
                  <a:schemeClr val="tx1"/>
                </a:solidFill>
                <a:latin typeface="Times New Roman" panose="02020603050405020304" pitchFamily="18" charset="0"/>
                <a:cs typeface="Times New Roman" panose="02020603050405020304" pitchFamily="18" charset="0"/>
              </a:rPr>
              <a:t>қыркүйек түнде, </a:t>
            </a:r>
            <a:r>
              <a:rPr lang="kk-KZ" sz="1200" dirty="0" smtClean="0">
                <a:solidFill>
                  <a:schemeClr val="tx1"/>
                </a:solidFill>
                <a:latin typeface="Times New Roman" panose="02020603050405020304" pitchFamily="18" charset="0"/>
                <a:cs typeface="Times New Roman" panose="02020603050405020304" pitchFamily="18" charset="0"/>
              </a:rPr>
              <a:t>07 </a:t>
            </a:r>
            <a:r>
              <a:rPr lang="kk-KZ" sz="1200" dirty="0" smtClean="0">
                <a:solidFill>
                  <a:schemeClr val="tx1"/>
                </a:solidFill>
                <a:latin typeface="Times New Roman" panose="02020603050405020304" pitchFamily="18" charset="0"/>
                <a:cs typeface="Times New Roman" panose="02020603050405020304" pitchFamily="18" charset="0"/>
              </a:rPr>
              <a:t>қыркүйек </a:t>
            </a:r>
            <a:r>
              <a:rPr lang="kk-KZ" sz="1200" dirty="0">
                <a:solidFill>
                  <a:schemeClr val="tx1"/>
                </a:solidFill>
                <a:latin typeface="Times New Roman" panose="02020603050405020304" pitchFamily="18" charset="0"/>
                <a:cs typeface="Times New Roman" panose="02020603050405020304" pitchFamily="18" charset="0"/>
              </a:rPr>
              <a:t>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жиналуына</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көтеріңкі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Ақтөбе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endParaRPr lang="kk-KZ" altLang="ru-RU" sz="1200" b="1" i="1" dirty="0" smtClean="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a:t>
                      </a:r>
                      <a:r>
                        <a:rPr lang="ru-RU" sz="1000" dirty="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51721</TotalTime>
  <Words>531</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7259</cp:revision>
  <cp:lastPrinted>2021-07-01T07:38:07Z</cp:lastPrinted>
  <dcterms:created xsi:type="dcterms:W3CDTF">2018-03-27T06:03:00Z</dcterms:created>
  <dcterms:modified xsi:type="dcterms:W3CDTF">2026-09-05T06:46:22Z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