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1080" y="-32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162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11 </a:t>
                      </a:r>
                      <a:r>
                        <a:rPr lang="kk-KZ" altLang="zh-CN" sz="1200" b="1" i="1" u="none" kern="1200" baseline="0" dirty="0">
                          <a:solidFill>
                            <a:schemeClr val="tx1"/>
                          </a:solidFill>
                          <a:latin typeface="Times New Roman" pitchFamily="18" charset="0"/>
                          <a:ea typeface="+mn-ea"/>
                          <a:cs typeface="Times New Roman" pitchFamily="18" charset="0"/>
                        </a:rPr>
                        <a:t>маусым</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11 маусым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757544375"/>
              </p:ext>
            </p:extLst>
          </p:nvPr>
        </p:nvGraphicFramePr>
        <p:xfrm>
          <a:off x="5026040" y="3996001"/>
          <a:ext cx="4679488" cy="2531164"/>
        </p:xfrm>
        <a:graphic>
          <a:graphicData uri="http://schemas.openxmlformats.org/drawingml/2006/table">
            <a:tbl>
              <a:tblPr firstRow="1" bandRow="1">
                <a:tableStyleId>{5C22544A-7EE6-4342-B048-85BDC9FD1C3A}</a:tableStyleId>
              </a:tblPr>
              <a:tblGrid>
                <a:gridCol w="1800642">
                  <a:extLst>
                    <a:ext uri="{9D8B030D-6E8A-4147-A177-3AD203B41FA5}">
                      <a16:colId xmlns="" xmlns:a16="http://schemas.microsoft.com/office/drawing/2014/main" val="3583770891"/>
                    </a:ext>
                  </a:extLst>
                </a:gridCol>
                <a:gridCol w="1436606">
                  <a:extLst>
                    <a:ext uri="{9D8B030D-6E8A-4147-A177-3AD203B41FA5}">
                      <a16:colId xmlns="" xmlns:a16="http://schemas.microsoft.com/office/drawing/2014/main" val="1276116030"/>
                    </a:ext>
                  </a:extLst>
                </a:gridCol>
                <a:gridCol w="1442240">
                  <a:extLst>
                    <a:ext uri="{9D8B030D-6E8A-4147-A177-3AD203B41FA5}">
                      <a16:colId xmlns="" xmlns:a16="http://schemas.microsoft.com/office/drawing/2014/main" val="2096923049"/>
                    </a:ext>
                  </a:extLst>
                </a:gridCol>
              </a:tblGrid>
              <a:tr h="60896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0649">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986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188640"/>
            <a:ext cx="4680520" cy="1669688"/>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12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11 </a:t>
            </a:r>
            <a:r>
              <a:rPr lang="kk-KZ" altLang="ru-RU" sz="1100" b="1" dirty="0">
                <a:solidFill>
                  <a:srgbClr val="000000"/>
                </a:solidFill>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12 </a:t>
            </a:r>
            <a:r>
              <a:rPr lang="kk-KZ" altLang="ru-RU" sz="1100" b="1" dirty="0">
                <a:solidFill>
                  <a:srgbClr val="000000"/>
                </a:solidFill>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50" dirty="0">
                <a:latin typeface="Times New Roman" pitchFamily="18" charset="0"/>
                <a:cs typeface="Times New Roman" pitchFamily="18" charset="0"/>
              </a:rPr>
              <a:t>Көшпелі </a:t>
            </a:r>
            <a:r>
              <a:rPr lang="kk-KZ" sz="1150" dirty="0" smtClean="0">
                <a:latin typeface="Times New Roman" pitchFamily="18" charset="0"/>
                <a:cs typeface="Times New Roman" pitchFamily="18" charset="0"/>
              </a:rPr>
              <a:t>бұлтты,</a:t>
            </a:r>
            <a:r>
              <a:rPr lang="ru-RU" sz="115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түнде жаңбыр, найзағай. Солтүстіктен, солтүстік-батыстан жел соғады, күші</a:t>
            </a:r>
            <a:r>
              <a:rPr lang="kk-KZ" sz="1150" dirty="0" smtClean="0">
                <a:latin typeface="Times New Roman" pitchFamily="18" charset="0"/>
                <a:cs typeface="Times New Roman" pitchFamily="18" charset="0"/>
              </a:rPr>
              <a:t> 9-14 м/с, түнде екпіні 15-20 м/с</a:t>
            </a:r>
            <a:r>
              <a:rPr lang="kk-KZ"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kk-KZ" sz="1150" dirty="0">
                <a:latin typeface="Times New Roman" pitchFamily="18" charset="0"/>
                <a:cs typeface="Times New Roman" pitchFamily="18" charset="0"/>
              </a:rPr>
              <a:t>түнде </a:t>
            </a:r>
            <a:r>
              <a:rPr lang="kk-KZ" sz="1150" dirty="0" smtClean="0">
                <a:latin typeface="Times New Roman" pitchFamily="18" charset="0"/>
                <a:cs typeface="Times New Roman" pitchFamily="18" charset="0"/>
              </a:rPr>
              <a:t>10-12</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kk-KZ" sz="1150" dirty="0" smtClean="0">
                <a:latin typeface="Times New Roman" pitchFamily="18" charset="0"/>
                <a:cs typeface="Times New Roman" pitchFamily="18" charset="0"/>
              </a:rPr>
              <a:t>19-21 </a:t>
            </a:r>
            <a:r>
              <a:rPr lang="kk-KZ" sz="1150" dirty="0">
                <a:latin typeface="Times New Roman" pitchFamily="18" charset="0"/>
                <a:cs typeface="Times New Roman" pitchFamily="18" charset="0"/>
              </a:rPr>
              <a:t>градус жылы.</a:t>
            </a: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13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12 </a:t>
            </a:r>
            <a:r>
              <a:rPr lang="kk-KZ" altLang="ru-RU" sz="1100" b="1" dirty="0">
                <a:solidFill>
                  <a:srgbClr val="000000"/>
                </a:solidFill>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13 </a:t>
            </a:r>
            <a:r>
              <a:rPr lang="kk-KZ" altLang="ru-RU" sz="1100" b="1" dirty="0">
                <a:solidFill>
                  <a:srgbClr val="000000"/>
                </a:solidFill>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50" dirty="0">
                <a:latin typeface="Times New Roman" pitchFamily="18" charset="0"/>
                <a:cs typeface="Times New Roman" pitchFamily="18" charset="0"/>
              </a:rPr>
              <a:t>Көшпелі бұлтты,</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жауын-шашынсыз</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Солтүстік-шы</a:t>
            </a:r>
            <a:r>
              <a:rPr lang="kk-KZ" sz="1150" smtClean="0">
                <a:latin typeface="Times New Roman" pitchFamily="18" charset="0"/>
                <a:cs typeface="Times New Roman" pitchFamily="18" charset="0"/>
              </a:rPr>
              <a:t>ғыстан </a:t>
            </a:r>
            <a:r>
              <a:rPr lang="kk-KZ" sz="1150" dirty="0">
                <a:latin typeface="Times New Roman" pitchFamily="18" charset="0"/>
                <a:cs typeface="Times New Roman" pitchFamily="18" charset="0"/>
              </a:rPr>
              <a:t>жел соғады, күші 9-14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8-10 </a:t>
            </a:r>
            <a:r>
              <a:rPr lang="kk-KZ" sz="1150" dirty="0">
                <a:latin typeface="Times New Roman" pitchFamily="18" charset="0"/>
                <a:cs typeface="Times New Roman" pitchFamily="18" charset="0"/>
              </a:rPr>
              <a:t>градус жылы.</a:t>
            </a:r>
            <a:endParaRPr lang="ru-RU" altLang="en-US" sz="115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12 </a:t>
            </a:r>
            <a:r>
              <a:rPr lang="kk-KZ" sz="1200" dirty="0">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13</a:t>
            </a:r>
            <a:r>
              <a:rPr lang="kk-KZ" altLang="ru-RU" sz="1200" dirty="0" smtClean="0">
                <a:solidFill>
                  <a:srgbClr val="000000"/>
                </a:solidFill>
                <a:latin typeface="Times New Roman" pitchFamily="18" charset="0"/>
                <a:cs typeface="Times New Roman" pitchFamily="18" charset="0"/>
              </a:rPr>
              <a:t> </a:t>
            </a:r>
            <a:r>
              <a:rPr lang="kk-KZ" sz="1200" dirty="0">
                <a:solidFill>
                  <a:schemeClr val="tx1"/>
                </a:solidFill>
                <a:latin typeface="Times New Roman" panose="02020603050405020304" pitchFamily="18" charset="0"/>
                <a:cs typeface="Times New Roman" panose="02020603050405020304" pitchFamily="18" charset="0"/>
              </a:rPr>
              <a:t>маусымда</a:t>
            </a:r>
            <a:r>
              <a:rPr lang="kk-KZ" altLang="ru-RU"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Ю. </a:t>
            </a:r>
            <a:r>
              <a:rPr lang="ru-RU" altLang="ru-RU" sz="1200" b="1" i="1" smtClean="0">
                <a:solidFill>
                  <a:srgbClr val="000000"/>
                </a:solidFill>
                <a:latin typeface="Times New Roman" panose="02020603050405020304" pitchFamily="18" charset="0"/>
                <a:cs typeface="Times New Roman" panose="02020603050405020304" pitchFamily="18" charset="0"/>
              </a:rPr>
              <a:t>Смирнягина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13739</TotalTime>
  <Words>563</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3188</cp:revision>
  <cp:lastPrinted>2021-07-01T03:56:27Z</cp:lastPrinted>
  <dcterms:created xsi:type="dcterms:W3CDTF">2018-03-27T06:03:00Z</dcterms:created>
  <dcterms:modified xsi:type="dcterms:W3CDTF">2023-06-11T07:29:27Z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