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7970" autoAdjust="0"/>
    <p:restoredTop sz="94660"/>
  </p:normalViewPr>
  <p:slideViewPr>
    <p:cSldViewPr showGuides="1">
      <p:cViewPr varScale="1">
        <p:scale>
          <a:sx n="113" d="100"/>
          <a:sy n="113" d="100"/>
        </p:scale>
        <p:origin x="-1218"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355380602"/>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177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26 маусым</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1967601065"/>
              </p:ext>
            </p:extLst>
          </p:nvPr>
        </p:nvGraphicFramePr>
        <p:xfrm>
          <a:off x="5024333" y="6550030"/>
          <a:ext cx="4711817" cy="213360"/>
        </p:xfrm>
        <a:graphic>
          <a:graphicData uri="http://schemas.openxmlformats.org/drawingml/2006/table">
            <a:tbl>
              <a:tblPr/>
              <a:tblGrid>
                <a:gridCol w="4711817">
                  <a:extLst>
                    <a:ext uri="{9D8B030D-6E8A-4147-A177-3AD203B41FA5}">
                      <a16:colId xmlns:a16="http://schemas.microsoft.com/office/drawing/2014/main" xmlns=""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маусым</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918843911"/>
              </p:ext>
            </p:extLst>
          </p:nvPr>
        </p:nvGraphicFramePr>
        <p:xfrm>
          <a:off x="5011986" y="4135786"/>
          <a:ext cx="4712934" cy="2077793"/>
        </p:xfrm>
        <a:graphic>
          <a:graphicData uri="http://schemas.openxmlformats.org/drawingml/2006/table">
            <a:tbl>
              <a:tblPr firstRow="1" bandRow="1">
                <a:tableStyleId>{5C22544A-7EE6-4342-B048-85BDC9FD1C3A}</a:tableStyleId>
              </a:tblPr>
              <a:tblGrid>
                <a:gridCol w="1725533">
                  <a:extLst>
                    <a:ext uri="{9D8B030D-6E8A-4147-A177-3AD203B41FA5}">
                      <a16:colId xmlns:a16="http://schemas.microsoft.com/office/drawing/2014/main" xmlns="" val="3583770891"/>
                    </a:ext>
                  </a:extLst>
                </a:gridCol>
                <a:gridCol w="1472455">
                  <a:extLst>
                    <a:ext uri="{9D8B030D-6E8A-4147-A177-3AD203B41FA5}">
                      <a16:colId xmlns:a16="http://schemas.microsoft.com/office/drawing/2014/main" xmlns="" val="1276116030"/>
                    </a:ext>
                  </a:extLst>
                </a:gridCol>
                <a:gridCol w="1514946">
                  <a:extLst>
                    <a:ext uri="{9D8B030D-6E8A-4147-A177-3AD203B41FA5}">
                      <a16:colId xmlns:a16="http://schemas.microsoft.com/office/drawing/2014/main" xmlns="" val="2096923049"/>
                    </a:ext>
                  </a:extLst>
                </a:gridCol>
              </a:tblGrid>
              <a:tr h="66443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4759">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19</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0,03</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4759">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440</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0,1</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84759">
                <a:tc>
                  <a:txBody>
                    <a:bodyPr/>
                    <a:lstStyle/>
                    <a:p>
                      <a:r>
                        <a:rPr lang="ru-RU" sz="12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42</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0,2</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84759">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17</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0,1</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199038">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5</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a:effectLst/>
                          <a:latin typeface="Times New Roman" panose="02020603050405020304" pitchFamily="18" charset="0"/>
                          <a:ea typeface="SimSun" panose="02010600030101010101" pitchFamily="2" charset="-122"/>
                        </a:rPr>
                        <a:t>0,5</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
        <p:nvSpPr>
          <p:cNvPr id="16" name="Прямоугольник 15"/>
          <p:cNvSpPr/>
          <p:nvPr/>
        </p:nvSpPr>
        <p:spPr>
          <a:xfrm>
            <a:off x="4944224" y="91902"/>
            <a:ext cx="4717371" cy="249299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2023 ж.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27 маусым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80000" algn="just"/>
            <a:r>
              <a:rPr lang="kk-KZ" sz="1200" dirty="0" smtClean="0">
                <a:latin typeface="Times New Roman" panose="02020603050405020304" pitchFamily="18" charset="0"/>
                <a:ea typeface="Calibri" panose="020F0502020204030204" pitchFamily="34" charset="0"/>
                <a:cs typeface="Times New Roman" panose="02020603050405020304" pitchFamily="18" charset="0"/>
              </a:rPr>
              <a:t>Көшпелі бұлтты, жауын-шашынсыз. </a:t>
            </a:r>
            <a:r>
              <a:rPr lang="kk-KZ" sz="1200" dirty="0">
                <a:latin typeface="Times New Roman" panose="02020603050405020304" pitchFamily="18" charset="0"/>
                <a:ea typeface="Calibri" panose="020F0502020204030204" pitchFamily="34" charset="0"/>
                <a:cs typeface="Times New Roman" panose="02020603050405020304" pitchFamily="18" charset="0"/>
              </a:rPr>
              <a:t>Жел солтүстіктен,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солтүстік-шығыстан соғады</a:t>
            </a:r>
            <a:r>
              <a:rPr lang="kk-KZ" sz="1200" dirty="0">
                <a:latin typeface="Times New Roman" panose="02020603050405020304" pitchFamily="18" charset="0"/>
                <a:ea typeface="Calibri" panose="020F0502020204030204" pitchFamily="34" charset="0"/>
                <a:cs typeface="Times New Roman" panose="02020603050405020304" pitchFamily="18" charset="0"/>
              </a:rPr>
              <a:t>, күші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7-12 м/с. Ауа </a:t>
            </a:r>
            <a:r>
              <a:rPr lang="kk-KZ" sz="1200" dirty="0">
                <a:latin typeface="Times New Roman" panose="02020603050405020304" pitchFamily="18" charset="0"/>
                <a:ea typeface="Calibri" panose="020F0502020204030204" pitchFamily="34" charset="0"/>
                <a:cs typeface="Times New Roman" panose="02020603050405020304" pitchFamily="18" charset="0"/>
              </a:rPr>
              <a:t>температурасы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түнде 11-13, күндіз 23-25 градус </a:t>
            </a:r>
            <a:r>
              <a:rPr lang="kk-KZ" sz="1200" dirty="0">
                <a:latin typeface="Times New Roman" panose="02020603050405020304" pitchFamily="18" charset="0"/>
                <a:ea typeface="Calibri" panose="020F0502020204030204" pitchFamily="34" charset="0"/>
                <a:cs typeface="Times New Roman" panose="02020603050405020304" pitchFamily="18" charset="0"/>
              </a:rPr>
              <a:t>жылы</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a:t>
            </a:r>
            <a:endParaRPr lang="kk-KZ" sz="1200" dirty="0">
              <a:latin typeface="Times New Roman" pitchFamily="18" charset="0"/>
              <a:cs typeface="Times New Roman" pitchFamily="18" charset="0"/>
            </a:endParaRPr>
          </a:p>
          <a:p>
            <a:pPr lvl="0" indent="144000" algn="ctr"/>
            <a:r>
              <a:rPr lang="ru-RU" sz="1200" b="1" dirty="0" smtClean="0">
                <a:solidFill>
                  <a:srgbClr val="000000"/>
                </a:solidFill>
                <a:latin typeface="Times New Roman" pitchFamily="18" charset="0"/>
                <a:cs typeface="Times New Roman" pitchFamily="18" charset="0"/>
                <a:sym typeface="+mn-ea"/>
              </a:rPr>
              <a:t>28 </a:t>
            </a:r>
            <a:r>
              <a:rPr lang="ru-RU" sz="1200" b="1" dirty="0" err="1" smtClean="0">
                <a:solidFill>
                  <a:srgbClr val="000000"/>
                </a:solidFill>
                <a:latin typeface="Times New Roman" pitchFamily="18" charset="0"/>
                <a:cs typeface="Times New Roman" pitchFamily="18" charset="0"/>
                <a:sym typeface="+mn-ea"/>
              </a:rPr>
              <a:t>маусымға</a:t>
            </a:r>
            <a:r>
              <a:rPr lang="kk-KZ" sz="1200" b="1" dirty="0" smtClean="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27 маусым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2023 ж. </a:t>
            </a:r>
            <a:r>
              <a:rPr lang="ru-RU" sz="1200" b="1" dirty="0" smtClean="0">
                <a:solidFill>
                  <a:srgbClr val="000000"/>
                </a:solidFill>
                <a:latin typeface="Times New Roman" panose="02020603050405020304" pitchFamily="18" charset="0"/>
                <a:cs typeface="Times New Roman" panose="02020603050405020304" pitchFamily="18" charset="0"/>
                <a:sym typeface="+mn-ea"/>
              </a:rPr>
              <a:t>28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маусым</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0000" algn="just"/>
            <a:r>
              <a:rPr lang="kk-KZ" sz="1200" dirty="0" smtClean="0">
                <a:latin typeface="Times New Roman" pitchFamily="18" charset="0"/>
                <a:cs typeface="Times New Roman" pitchFamily="18" charset="0"/>
              </a:rPr>
              <a:t>Көшпелі бұлтты</a:t>
            </a:r>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a:t>
            </a:r>
            <a:r>
              <a:rPr lang="ru-RU" sz="1200" dirty="0" err="1" smtClean="0">
                <a:latin typeface="Times New Roman" panose="02020603050405020304" pitchFamily="18" charset="0"/>
                <a:cs typeface="Times New Roman" panose="02020603050405020304" pitchFamily="18" charset="0"/>
              </a:rPr>
              <a:t>Жел</a:t>
            </a:r>
            <a:r>
              <a:rPr lang="kk-KZ" sz="1200" dirty="0" smtClean="0">
                <a:latin typeface="Times New Roman" panose="02020603050405020304" pitchFamily="18" charset="0"/>
                <a:cs typeface="Times New Roman" panose="02020603050405020304" pitchFamily="18" charset="0"/>
              </a:rPr>
              <a:t> шығыстан, оңтүстік-шығыстан соғады</a:t>
            </a:r>
            <a:r>
              <a:rPr lang="kk-KZ" sz="1200" dirty="0">
                <a:latin typeface="Times New Roman" panose="02020603050405020304" pitchFamily="18" charset="0"/>
                <a:cs typeface="Times New Roman" panose="02020603050405020304" pitchFamily="18" charset="0"/>
              </a:rPr>
              <a:t>, күші </a:t>
            </a:r>
            <a:r>
              <a:rPr lang="kk-KZ" sz="1200" dirty="0" smtClean="0">
                <a:latin typeface="Times New Roman" panose="02020603050405020304" pitchFamily="18" charset="0"/>
                <a:cs typeface="Times New Roman" panose="02020603050405020304" pitchFamily="18" charset="0"/>
              </a:rPr>
              <a:t>7-12 м/с</a:t>
            </a:r>
            <a:r>
              <a:rPr lang="kk-KZ" sz="1200" dirty="0">
                <a:latin typeface="Times New Roman" panose="02020603050405020304" pitchFamily="18" charset="0"/>
                <a:cs typeface="Times New Roman" panose="02020603050405020304"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10-12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p>
          <a:p>
            <a:pPr indent="180000" algn="just"/>
            <a:endParaRPr lang="ru-RU" sz="12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48380" y="3377427"/>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82719" y="2459058"/>
            <a:ext cx="46788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200" dirty="0" smtClean="0">
                <a:solidFill>
                  <a:schemeClr val="tx1"/>
                </a:solidFill>
                <a:latin typeface="Times New Roman" panose="02020603050405020304" pitchFamily="18" charset="0"/>
                <a:cs typeface="Times New Roman" panose="02020603050405020304" pitchFamily="18" charset="0"/>
              </a:rPr>
              <a:t>2023 ж. </a:t>
            </a:r>
            <a:r>
              <a:rPr lang="ru-RU" sz="1200" b="1" dirty="0" smtClean="0">
                <a:solidFill>
                  <a:schemeClr val="tx1"/>
                </a:solidFill>
                <a:latin typeface="Times New Roman" panose="02020603050405020304" pitchFamily="18" charset="0"/>
                <a:cs typeface="Times New Roman" panose="02020603050405020304" pitchFamily="18" charset="0"/>
              </a:rPr>
              <a:t>27 </a:t>
            </a:r>
            <a:r>
              <a:rPr lang="ru-RU" sz="1200" b="1" dirty="0" err="1" smtClean="0">
                <a:solidFill>
                  <a:schemeClr val="tx1"/>
                </a:solidFill>
                <a:latin typeface="Times New Roman" panose="02020603050405020304" pitchFamily="18" charset="0"/>
                <a:cs typeface="Times New Roman" panose="02020603050405020304" pitchFamily="18" charset="0"/>
              </a:rPr>
              <a:t>маусымда</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түнде</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28 маусымда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a:solidFill>
                  <a:schemeClr val="tx1"/>
                </a:solidFill>
                <a:latin typeface="Times New Roman" panose="02020603050405020304" pitchFamily="18" charset="0"/>
                <a:cs typeface="Times New Roman" panose="02020603050405020304" pitchFamily="18" charset="0"/>
              </a:rPr>
              <a:t>сей</a:t>
            </a:r>
            <a:r>
              <a:rPr lang="kk-KZ" sz="1200" b="1" dirty="0">
                <a:solidFill>
                  <a:schemeClr val="tx1"/>
                </a:solidFill>
                <a:latin typeface="Times New Roman" panose="02020603050405020304" pitchFamily="18" charset="0"/>
                <a:cs typeface="Times New Roman" panose="02020603050405020304" pitchFamily="18" charset="0"/>
              </a:rPr>
              <a:t>ілуіне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xmlns=""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Орал </a:t>
              </a:r>
              <a:r>
                <a:rPr lang="ru-RU" altLang="ru-RU" sz="1000" i="1" dirty="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78780" y="622700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Аянова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С. </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Козлова О.</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xmlns="" val="20000"/>
                    </a:ext>
                  </a:extLst>
                </a:gridCol>
                <a:gridCol w="3114354">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20644</TotalTime>
  <Words>582</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3670</cp:revision>
  <cp:lastPrinted>2021-07-01T03:56:27Z</cp:lastPrinted>
  <dcterms:created xsi:type="dcterms:W3CDTF">2018-03-27T06:03:00Z</dcterms:created>
  <dcterms:modified xsi:type="dcterms:W3CDTF">2023-06-26T07:16:24Z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