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97" d="100"/>
          <a:sy n="97" d="100"/>
        </p:scale>
        <p:origin x="432"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26000765"/>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197</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16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37124" y="3482546"/>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16  </a:t>
            </a:r>
            <a:r>
              <a:rPr lang="ru-RU" altLang="ru-RU" sz="1200" b="1" dirty="0" err="1" smtClean="0">
                <a:latin typeface="Times New Roman" panose="02020603050405020304" pitchFamily="18" charset="0"/>
                <a:cs typeface="Times New Roman" panose="02020603050405020304" pitchFamily="18" charset="0"/>
              </a:rPr>
              <a:t>шілде</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1985159"/>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17</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itchFamily="18" charset="0"/>
                <a:cs typeface="Times New Roman" pitchFamily="18" charset="0"/>
              </a:rPr>
              <a:t>шілдеге</a:t>
            </a:r>
          </a:p>
          <a:p>
            <a:pPr algn="ctr">
              <a:spcBef>
                <a:spcPts val="0"/>
              </a:spcBef>
              <a:defRPr/>
            </a:pPr>
            <a:r>
              <a:rPr lang="kk-KZ" altLang="ru-RU" sz="1200" b="1" dirty="0" smtClean="0">
                <a:latin typeface="Times New Roman" pitchFamily="18" charset="0"/>
                <a:cs typeface="Times New Roman" pitchFamily="18" charset="0"/>
              </a:rPr>
              <a:t>16 </a:t>
            </a:r>
            <a:r>
              <a:rPr lang="kk-KZ" altLang="ru-RU" sz="1200" b="1" dirty="0">
                <a:latin typeface="Times New Roman" pitchFamily="18" charset="0"/>
                <a:cs typeface="Times New Roman" pitchFamily="18" charset="0"/>
              </a:rPr>
              <a:t>шілде </a:t>
            </a:r>
            <a:r>
              <a:rPr lang="ru-RU" altLang="ru-RU" sz="1200" b="1" dirty="0">
                <a:latin typeface="Times New Roman" panose="02020603050405020304" pitchFamily="18" charset="0"/>
                <a:cs typeface="Times New Roman" panose="02020603050405020304" pitchFamily="18" charset="0"/>
              </a:rPr>
              <a:t>21-ден </a:t>
            </a:r>
            <a:r>
              <a:rPr lang="ru-RU" altLang="ru-RU" sz="1200" b="1" dirty="0" smtClean="0">
                <a:latin typeface="Times New Roman" panose="02020603050405020304" pitchFamily="18" charset="0"/>
                <a:cs typeface="Times New Roman" panose="02020603050405020304" pitchFamily="18" charset="0"/>
              </a:rPr>
              <a:t>17 </a:t>
            </a:r>
            <a:r>
              <a:rPr lang="ru-RU" altLang="ru-RU" sz="1200" b="1" dirty="0" err="1">
                <a:latin typeface="Times New Roman" panose="02020603050405020304" pitchFamily="18" charset="0"/>
                <a:cs typeface="Times New Roman" panose="02020603050405020304" pitchFamily="18" charset="0"/>
              </a:rPr>
              <a:t>шілде</a:t>
            </a:r>
            <a:r>
              <a:rPr lang="kk-KZ" altLang="ru-RU" sz="1200" b="1" dirty="0">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Көшпелі бұлтты, жауын-шашынсыз. </a:t>
            </a:r>
            <a:r>
              <a:rPr lang="kk-KZ" sz="1200" dirty="0">
                <a:solidFill>
                  <a:prstClr val="black"/>
                </a:solidFill>
                <a:latin typeface="Times New Roman" pitchFamily="18" charset="0"/>
                <a:cs typeface="Times New Roman" pitchFamily="18" charset="0"/>
              </a:rPr>
              <a:t>Оңтүстік-батыстан жел соғады, күші 5-10 м/с</a:t>
            </a:r>
            <a:r>
              <a:rPr lang="kk-KZ" sz="1200" dirty="0" smtClean="0">
                <a:solidFill>
                  <a:prstClr val="black"/>
                </a:solidFill>
                <a:latin typeface="Times New Roman" pitchFamily="18" charset="0"/>
                <a:cs typeface="Times New Roman" pitchFamily="18" charset="0"/>
              </a:rPr>
              <a:t>.</a:t>
            </a:r>
            <a:r>
              <a:rPr lang="kk-KZ"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13-15°, </a:t>
            </a:r>
            <a:r>
              <a:rPr lang="kk-KZ" sz="1200" dirty="0" smtClean="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28-30° </a:t>
            </a:r>
            <a:r>
              <a:rPr lang="kk-KZ" sz="1200" dirty="0" smtClean="0">
                <a:solidFill>
                  <a:prstClr val="black"/>
                </a:solidFill>
                <a:latin typeface="Times New Roman" pitchFamily="18" charset="0"/>
                <a:cs typeface="Times New Roman" pitchFamily="18" charset="0"/>
              </a:rPr>
              <a:t>жылы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3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ctr">
              <a:spcBef>
                <a:spcPts val="0"/>
              </a:spcBef>
              <a:defRPr/>
            </a:pPr>
            <a:r>
              <a:rPr lang="ru-RU" altLang="ru-RU" sz="1200" b="1" dirty="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18 </a:t>
            </a:r>
            <a:r>
              <a:rPr lang="ru-RU" altLang="ru-RU" sz="1200" b="1" dirty="0" err="1">
                <a:latin typeface="Times New Roman" pitchFamily="18" charset="0"/>
                <a:cs typeface="Times New Roman" pitchFamily="18" charset="0"/>
              </a:rPr>
              <a:t>шілдеге</a:t>
            </a:r>
            <a:r>
              <a:rPr lang="kk-KZ" altLang="ru-RU" sz="1200" b="1" dirty="0">
                <a:latin typeface="Times New Roman" panose="02020603050405020304" pitchFamily="18" charset="0"/>
                <a:cs typeface="Times New Roman" panose="02020603050405020304" pitchFamily="18" charset="0"/>
              </a:rPr>
              <a:t> </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17 </a:t>
            </a:r>
            <a:r>
              <a:rPr lang="kk-KZ" altLang="ru-RU" sz="1200" b="1" dirty="0">
                <a:latin typeface="Times New Roman" pitchFamily="18" charset="0"/>
                <a:cs typeface="Times New Roman" pitchFamily="18" charset="0"/>
              </a:rPr>
              <a:t>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smtClean="0">
                <a:latin typeface="Times New Roman" panose="02020603050405020304" pitchFamily="18" charset="0"/>
                <a:cs typeface="Times New Roman" panose="02020603050405020304" pitchFamily="18" charset="0"/>
              </a:rPr>
              <a:t>18 </a:t>
            </a:r>
            <a:r>
              <a:rPr lang="ru-RU" sz="1200" b="1" dirty="0" err="1">
                <a:latin typeface="Times New Roman" panose="02020603050405020304" pitchFamily="18" charset="0"/>
                <a:cs typeface="Times New Roman" panose="02020603050405020304" pitchFamily="18" charset="0"/>
              </a:rPr>
              <a:t>шілде</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бұлтты</a:t>
            </a:r>
            <a:r>
              <a:rPr lang="kk-KZ"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жауын-шашынсыз</a:t>
            </a:r>
            <a:r>
              <a:rPr lang="kk-KZ" sz="1200" dirty="0" smtClean="0">
                <a:solidFill>
                  <a:prstClr val="black"/>
                </a:solidFill>
                <a:latin typeface="Times New Roman" pitchFamily="18" charset="0"/>
                <a:cs typeface="Times New Roman" pitchFamily="18" charset="0"/>
              </a:rPr>
              <a:t>. Оңтүстік-батыстан </a:t>
            </a:r>
            <a:r>
              <a:rPr lang="kk-KZ" sz="1200" dirty="0">
                <a:latin typeface="Times New Roman" panose="02020603050405020304" pitchFamily="18" charset="0"/>
                <a:cs typeface="Times New Roman" panose="02020603050405020304" pitchFamily="18" charset="0"/>
              </a:rPr>
              <a:t>ж</a:t>
            </a:r>
            <a:r>
              <a:rPr lang="kk-KZ" sz="1200" dirty="0">
                <a:solidFill>
                  <a:prstClr val="black"/>
                </a:solidFill>
                <a:latin typeface="Times New Roman" pitchFamily="18" charset="0"/>
                <a:cs typeface="Times New Roman" pitchFamily="18" charset="0"/>
              </a:rPr>
              <a:t>ел соғады, күші </a:t>
            </a:r>
            <a:r>
              <a:rPr lang="kk-KZ" sz="1200" dirty="0" smtClean="0">
                <a:solidFill>
                  <a:prstClr val="black"/>
                </a:solidFill>
                <a:latin typeface="Times New Roman" pitchFamily="18" charset="0"/>
                <a:cs typeface="Times New Roman" pitchFamily="18" charset="0"/>
              </a:rPr>
              <a:t>5-10 м/с.</a:t>
            </a:r>
            <a:r>
              <a:rPr lang="kk-KZ"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itchFamily="18" charset="0"/>
                <a:cs typeface="Times New Roman" pitchFamily="18" charset="0"/>
              </a:rPr>
              <a:t>Ауа </a:t>
            </a:r>
            <a:r>
              <a:rPr lang="kk-KZ" sz="1200" dirty="0">
                <a:solidFill>
                  <a:prstClr val="black"/>
                </a:solidFill>
                <a:latin typeface="Times New Roman" pitchFamily="18" charset="0"/>
                <a:cs typeface="Times New Roman" pitchFamily="18" charset="0"/>
              </a:rPr>
              <a:t>температурасы </a:t>
            </a:r>
            <a:r>
              <a:rPr lang="kk-KZ" sz="1200" dirty="0" smtClean="0">
                <a:solidFill>
                  <a:prstClr val="black"/>
                </a:solidFill>
                <a:latin typeface="Times New Roman" pitchFamily="18" charset="0"/>
                <a:cs typeface="Times New Roman" pitchFamily="18" charset="0"/>
              </a:rPr>
              <a:t>13-15° </a:t>
            </a:r>
            <a:r>
              <a:rPr lang="kk-KZ" sz="1200" dirty="0" smtClean="0">
                <a:solidFill>
                  <a:prstClr val="black"/>
                </a:solidFill>
                <a:latin typeface="Times New Roman" pitchFamily="18" charset="0"/>
                <a:cs typeface="Times New Roman" pitchFamily="18" charset="0"/>
              </a:rPr>
              <a:t>жылы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1" name="TextBox 13"/>
          <p:cNvSpPr txBox="1"/>
          <p:nvPr/>
        </p:nvSpPr>
        <p:spPr>
          <a:xfrm>
            <a:off x="5025122" y="2255472"/>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44852" y="320554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2"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540159182"/>
              </p:ext>
            </p:extLst>
          </p:nvPr>
        </p:nvGraphicFramePr>
        <p:xfrm>
          <a:off x="4982765" y="3944211"/>
          <a:ext cx="4778770" cy="2264080"/>
        </p:xfrm>
        <a:graphic>
          <a:graphicData uri="http://schemas.openxmlformats.org/drawingml/2006/table">
            <a:tbl>
              <a:tblPr firstRow="1" bandRow="1">
                <a:tableStyleId>{5C22544A-7EE6-4342-B048-85BDC9FD1C3A}</a:tableStyleId>
              </a:tblPr>
              <a:tblGrid>
                <a:gridCol w="1838845">
                  <a:extLst>
                    <a:ext uri="{9D8B030D-6E8A-4147-A177-3AD203B41FA5}">
                      <a16:colId xmlns="" xmlns:a16="http://schemas.microsoft.com/office/drawing/2014/main" val="3583770891"/>
                    </a:ext>
                  </a:extLst>
                </a:gridCol>
                <a:gridCol w="1467086">
                  <a:extLst>
                    <a:ext uri="{9D8B030D-6E8A-4147-A177-3AD203B41FA5}">
                      <a16:colId xmlns="" xmlns:a16="http://schemas.microsoft.com/office/drawing/2014/main" val="1276116030"/>
                    </a:ext>
                  </a:extLst>
                </a:gridCol>
                <a:gridCol w="1472839">
                  <a:extLst>
                    <a:ext uri="{9D8B030D-6E8A-4147-A177-3AD203B41FA5}">
                      <a16:colId xmlns="" xmlns:a16="http://schemas.microsoft.com/office/drawing/2014/main" val="2096923049"/>
                    </a:ext>
                  </a:extLst>
                </a:gridCol>
              </a:tblGrid>
              <a:tr h="5146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2003">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бөшектер РМ-2,5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98379">
                <a:tc>
                  <a:txBody>
                    <a:bodyPr/>
                    <a:lstStyle/>
                    <a:p>
                      <a:r>
                        <a:rPr lang="ru-RU" sz="1000"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861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1907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126</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0,6</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45980">
                <a:tc>
                  <a:txBody>
                    <a:bodyPr/>
                    <a:lstStyle/>
                    <a:p>
                      <a:r>
                        <a:rPr lang="ru-RU" sz="100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 xmlns:a16="http://schemas.microsoft.com/office/drawing/2014/main" val="20000"/>
                      </a:ext>
                    </a:extLst>
                  </a:gridCol>
                  <a:gridCol w="1879359">
                    <a:extLst>
                      <a:ext uri="{9D8B030D-6E8A-4147-A177-3AD203B41FA5}">
                        <a16:colId xmlns=""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Говоркова Н.М.</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Акылбаева</a:t>
            </a:r>
            <a:r>
              <a:rPr lang="ru-RU" altLang="ru-RU" sz="1200" b="1" i="1" dirty="0">
                <a:solidFill>
                  <a:srgbClr val="000000"/>
                </a:solidFill>
                <a:latin typeface="Times New Roman" panose="02020603050405020304" pitchFamily="18" charset="0"/>
                <a:cs typeface="Times New Roman" panose="02020603050405020304" pitchFamily="18" charset="0"/>
              </a:rPr>
              <a:t> М.М.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 xmlns:a16="http://schemas.microsoft.com/office/drawing/2014/main" val="20000"/>
                    </a:ext>
                  </a:extLst>
                </a:gridCol>
                <a:gridCol w="2925677">
                  <a:extLst>
                    <a:ext uri="{9D8B030D-6E8A-4147-A177-3AD203B41FA5}">
                      <a16:colId xmlns=""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20005</TotalTime>
  <Words>602</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2953</cp:revision>
  <cp:lastPrinted>2021-07-01T03:56:27Z</cp:lastPrinted>
  <dcterms:created xsi:type="dcterms:W3CDTF">2018-03-27T06:03:00Z</dcterms:created>
  <dcterms:modified xsi:type="dcterms:W3CDTF">2023-07-16T06:27:59Z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