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99CC00"/>
    <a:srgbClr val="FF990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97" d="100"/>
          <a:sy n="97" d="100"/>
        </p:scale>
        <p:origin x="-84" y="-35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659529512"/>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№20</a:t>
                      </a:r>
                      <a:r>
                        <a:rPr lang="en-US" altLang="x-none" sz="1600" b="1" i="1" dirty="0" smtClean="0">
                          <a:solidFill>
                            <a:srgbClr val="002060"/>
                          </a:solidFill>
                          <a:latin typeface="Times New Roman" panose="02020603050405020304" pitchFamily="18" charset="0"/>
                          <a:cs typeface="Times New Roman" panose="02020603050405020304" pitchFamily="18" charset="0"/>
                        </a:rPr>
                        <a:t>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48254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26 </a:t>
            </a:r>
            <a:r>
              <a:rPr lang="ru-RU" altLang="ru-RU" sz="1200" b="1" dirty="0" err="1" smtClean="0">
                <a:latin typeface="Times New Roman" panose="02020603050405020304" pitchFamily="18" charset="0"/>
                <a:cs typeface="Times New Roman" panose="02020603050405020304" pitchFamily="18" charset="0"/>
              </a:rPr>
              <a:t>шілде</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123658"/>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en-US" altLang="ru-RU" sz="1200" b="1" dirty="0" smtClean="0">
                <a:latin typeface="Times New Roman" panose="02020603050405020304" pitchFamily="18" charset="0"/>
                <a:cs typeface="Times New Roman" panose="02020603050405020304" pitchFamily="18" charset="0"/>
              </a:rPr>
              <a:t>7 </a:t>
            </a:r>
            <a:r>
              <a:rPr lang="kk-KZ" altLang="ru-RU" sz="1200" b="1" dirty="0">
                <a:latin typeface="Times New Roman" pitchFamily="18" charset="0"/>
                <a:cs typeface="Times New Roman" pitchFamily="18" charset="0"/>
              </a:rPr>
              <a:t>шілдеге</a:t>
            </a:r>
          </a:p>
          <a:p>
            <a:pPr algn="ctr">
              <a:spcBef>
                <a:spcPts val="0"/>
              </a:spcBef>
              <a:defRPr/>
            </a:pP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6</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шілде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2</a:t>
            </a:r>
            <a:r>
              <a:rPr lang="en-US" altLang="ru-RU" sz="1200" b="1" dirty="0" smtClean="0">
                <a:latin typeface="Times New Roman" panose="02020603050405020304" pitchFamily="18" charset="0"/>
                <a:cs typeface="Times New Roman" panose="02020603050405020304" pitchFamily="18" charset="0"/>
              </a:rPr>
              <a:t>7</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шілде</a:t>
            </a:r>
            <a:r>
              <a:rPr lang="kk-KZ" altLang="ru-RU"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anose="02020603050405020304" pitchFamily="18" charset="0"/>
                <a:cs typeface="Times New Roman" pitchFamily="18" charset="0"/>
              </a:rPr>
              <a:t>Көшпелі бұлтты, </a:t>
            </a:r>
            <a:r>
              <a:rPr lang="ru-RU" sz="1200" smtClean="0">
                <a:solidFill>
                  <a:prstClr val="black"/>
                </a:solidFill>
                <a:latin typeface="Times New Roman" pitchFamily="18" charset="0"/>
                <a:cs typeface="Times New Roman" pitchFamily="18" charset="0"/>
              </a:rPr>
              <a:t>жауын-шашынсыз</a:t>
            </a:r>
            <a:r>
              <a:rPr lang="kk-KZ" sz="1200" smtClean="0">
                <a:solidFill>
                  <a:prstClr val="black"/>
                </a:solidFill>
                <a:latin typeface="Times New Roman" panose="02020603050405020304" pitchFamily="18" charset="0"/>
                <a:cs typeface="Times New Roman" pitchFamily="18" charset="0"/>
              </a:rPr>
              <a:t>. </a:t>
            </a:r>
            <a:r>
              <a:rPr lang="kk-KZ" sz="1200" dirty="0" smtClean="0">
                <a:solidFill>
                  <a:prstClr val="black"/>
                </a:solidFill>
                <a:latin typeface="Times New Roman" panose="02020603050405020304" pitchFamily="18" charset="0"/>
                <a:cs typeface="Times New Roman" pitchFamily="18" charset="0"/>
              </a:rPr>
              <a:t>Солтүстіктен</a:t>
            </a:r>
            <a:r>
              <a:rPr lang="kk-KZ" sz="1200" dirty="0">
                <a:solidFill>
                  <a:prstClr val="black"/>
                </a:solidFill>
                <a:latin typeface="Times New Roman" panose="02020603050405020304" pitchFamily="18" charset="0"/>
                <a:cs typeface="Times New Roman" pitchFamily="18" charset="0"/>
              </a:rPr>
              <a:t>, </a:t>
            </a:r>
            <a:r>
              <a:rPr lang="kk-KZ" sz="1200" dirty="0" smtClean="0">
                <a:solidFill>
                  <a:prstClr val="black"/>
                </a:solidFill>
                <a:latin typeface="Times New Roman" panose="02020603050405020304" pitchFamily="18" charset="0"/>
                <a:cs typeface="Times New Roman" pitchFamily="18" charset="0"/>
              </a:rPr>
              <a:t>солтүстік-шығыстан </a:t>
            </a:r>
            <a:r>
              <a:rPr lang="kk-KZ" sz="1200" dirty="0">
                <a:solidFill>
                  <a:prstClr val="black"/>
                </a:solidFill>
                <a:latin typeface="Times New Roman" pitchFamily="18" charset="0"/>
                <a:cs typeface="Times New Roman" pitchFamily="18" charset="0"/>
              </a:rPr>
              <a:t>жел соғады, </a:t>
            </a:r>
            <a:r>
              <a:rPr lang="kk-KZ" sz="1200" dirty="0" smtClean="0">
                <a:solidFill>
                  <a:prstClr val="black"/>
                </a:solidFill>
                <a:latin typeface="Times New Roman" pitchFamily="18" charset="0"/>
                <a:cs typeface="Times New Roman" pitchFamily="18" charset="0"/>
              </a:rPr>
              <a:t>түнде күші 2-7, күндіз 9-14 м/с</a:t>
            </a:r>
            <a:r>
              <a:rPr lang="kk-KZ" sz="1200" dirty="0">
                <a:solidFill>
                  <a:prstClr val="black"/>
                </a:solidFill>
                <a:latin typeface="Times New Roman" pitchFamily="18" charset="0"/>
                <a:cs typeface="Times New Roman" pitchFamily="18" charset="0"/>
              </a:rPr>
              <a:t>.</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Ауа температурасы түнде 13-15°, күндіз 30-32°  жылы болады.</a:t>
            </a:r>
          </a:p>
          <a:p>
            <a:pPr indent="185738" algn="just"/>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600" b="1" dirty="0" smtClean="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8</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шілдеге</a:t>
            </a:r>
            <a:r>
              <a:rPr lang="kk-KZ" altLang="ru-RU" sz="1200" b="1" dirty="0">
                <a:latin typeface="Times New Roman" panose="02020603050405020304" pitchFamily="18" charset="0"/>
                <a:cs typeface="Times New Roman" panose="02020603050405020304" pitchFamily="18" charset="0"/>
              </a:rPr>
              <a:t>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7</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2</a:t>
            </a:r>
            <a:r>
              <a:rPr lang="en-US" sz="1200" b="1" dirty="0" smtClean="0">
                <a:latin typeface="Times New Roman" panose="02020603050405020304" pitchFamily="18" charset="0"/>
                <a:cs typeface="Times New Roman" panose="02020603050405020304" pitchFamily="18" charset="0"/>
              </a:rPr>
              <a:t>8</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шілде</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өткінші жаңбыр, найзағай. Солтүстік-шығыстан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a:t>
            </a:r>
            <a:r>
              <a:rPr lang="kk-KZ" sz="1200" dirty="0" smtClean="0">
                <a:solidFill>
                  <a:prstClr val="black"/>
                </a:solidFill>
                <a:latin typeface="Times New Roman" pitchFamily="18" charset="0"/>
                <a:cs typeface="Times New Roman" pitchFamily="18" charset="0"/>
              </a:rPr>
              <a:t>5-10 м/с.</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13-15° 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017312767"/>
              </p:ext>
            </p:extLst>
          </p:nvPr>
        </p:nvGraphicFramePr>
        <p:xfrm>
          <a:off x="4982765" y="3944211"/>
          <a:ext cx="4778770" cy="2264080"/>
        </p:xfrm>
        <a:graphic>
          <a:graphicData uri="http://schemas.openxmlformats.org/drawingml/2006/table">
            <a:tbl>
              <a:tblPr firstRow="1" bandRow="1">
                <a:tableStyleId>{5C22544A-7EE6-4342-B048-85BDC9FD1C3A}</a:tableStyleId>
              </a:tblPr>
              <a:tblGrid>
                <a:gridCol w="1838845">
                  <a:extLst>
                    <a:ext uri="{9D8B030D-6E8A-4147-A177-3AD203B41FA5}">
                      <a16:colId xmlns:a16="http://schemas.microsoft.com/office/drawing/2014/main" xmlns="" val="3583770891"/>
                    </a:ext>
                  </a:extLst>
                </a:gridCol>
                <a:gridCol w="1467086">
                  <a:extLst>
                    <a:ext uri="{9D8B030D-6E8A-4147-A177-3AD203B41FA5}">
                      <a16:colId xmlns:a16="http://schemas.microsoft.com/office/drawing/2014/main" xmlns="" val="1276116030"/>
                    </a:ext>
                  </a:extLst>
                </a:gridCol>
                <a:gridCol w="1472839">
                  <a:extLst>
                    <a:ext uri="{9D8B030D-6E8A-4147-A177-3AD203B41FA5}">
                      <a16:colId xmlns:a16="http://schemas.microsoft.com/office/drawing/2014/main" xmlns=""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2003">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98379">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873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1,746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1122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0,224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108</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0,540</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1,088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
        <p:nvSpPr>
          <p:cNvPr id="15" name="TextBox 13"/>
          <p:cNvSpPr txBox="1"/>
          <p:nvPr/>
        </p:nvSpPr>
        <p:spPr>
          <a:xfrm>
            <a:off x="5070371" y="232017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105183" y="3231793"/>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xmlns=""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en-US"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Бухтоярова Л.А. </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Назарханова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А.С.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20129</TotalTime>
  <Words>621</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2990</cp:revision>
  <cp:lastPrinted>2021-07-01T03:56:27Z</cp:lastPrinted>
  <dcterms:created xsi:type="dcterms:W3CDTF">2018-03-27T06:03:00Z</dcterms:created>
  <dcterms:modified xsi:type="dcterms:W3CDTF">2023-07-26T07:04:26Z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