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inoptik1" initials="s" lastIdx="0"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7" d="100"/>
          <a:sy n="117" d="100"/>
        </p:scale>
        <p:origin x="-205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88591" y="8362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03221561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Тараз</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366508122"/>
              </p:ext>
            </p:extLst>
          </p:nvPr>
        </p:nvGraphicFramePr>
        <p:xfrm>
          <a:off x="307975" y="2597210"/>
          <a:ext cx="4465638" cy="2199942"/>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999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22</a:t>
                      </a:r>
                      <a:r>
                        <a:rPr lang="en-US" altLang="x-none" sz="1600" b="1" i="1" dirty="0" smtClean="0">
                          <a:solidFill>
                            <a:srgbClr val="002060"/>
                          </a:solidFill>
                          <a:latin typeface="Times New Roman" panose="02020603050405020304" pitchFamily="18" charset="0"/>
                          <a:cs typeface="Times New Roman" panose="02020603050405020304" pitchFamily="18" charset="0"/>
                        </a:rPr>
                        <a:t>4</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kk-KZ" altLang="x-none" sz="1600" b="1" i="1" baseline="0" dirty="0">
                          <a:solidFill>
                            <a:srgbClr val="002060"/>
                          </a:solidFill>
                          <a:latin typeface="Times New Roman" panose="02020603050405020304" pitchFamily="18" charset="0"/>
                          <a:cs typeface="Times New Roman" panose="02020603050405020304" pitchFamily="18" charset="0"/>
                        </a:rPr>
                        <a:t>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6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x-none" sz="1400" b="1" i="1" dirty="0">
                          <a:solidFill>
                            <a:srgbClr val="002060"/>
                          </a:solidFill>
                          <a:latin typeface="Times New Roman" panose="02020603050405020304" pitchFamily="18" charset="0"/>
                          <a:cs typeface="Times New Roman" panose="02020603050405020304" pitchFamily="18" charset="0"/>
                        </a:rPr>
                        <a:t>Тараз қаласы</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0" dirty="0">
                          <a:solidFill>
                            <a:srgbClr val="002060"/>
                          </a:solidFill>
                          <a:latin typeface="Times New Roman" panose="02020603050405020304" pitchFamily="18" charset="0"/>
                          <a:cs typeface="Times New Roman" panose="02020603050405020304" pitchFamily="18" charset="0"/>
                        </a:rPr>
                        <a:t>2023</a:t>
                      </a:r>
                      <a:r>
                        <a:rPr lang="kk-KZ" altLang="zh-CN" sz="1200" b="1" i="0" baseline="0" dirty="0">
                          <a:solidFill>
                            <a:srgbClr val="002060"/>
                          </a:solidFill>
                          <a:latin typeface="Times New Roman" panose="02020603050405020304" pitchFamily="18" charset="0"/>
                          <a:cs typeface="Times New Roman" panose="02020603050405020304" pitchFamily="18" charset="0"/>
                        </a:rPr>
                        <a:t> жыл </a:t>
                      </a:r>
                      <a:r>
                        <a:rPr lang="kk-KZ" altLang="zh-CN" sz="1200" b="1" i="0" baseline="0" dirty="0" smtClean="0">
                          <a:solidFill>
                            <a:srgbClr val="002060"/>
                          </a:solidFill>
                          <a:latin typeface="Times New Roman" panose="02020603050405020304" pitchFamily="18" charset="0"/>
                          <a:cs typeface="Times New Roman" panose="02020603050405020304" pitchFamily="18" charset="0"/>
                        </a:rPr>
                        <a:t>1</a:t>
                      </a:r>
                      <a:r>
                        <a:rPr lang="en-US" altLang="zh-CN" sz="1200" b="1" i="0" baseline="0" dirty="0" smtClean="0">
                          <a:solidFill>
                            <a:srgbClr val="002060"/>
                          </a:solidFill>
                          <a:latin typeface="Times New Roman" panose="02020603050405020304" pitchFamily="18" charset="0"/>
                          <a:cs typeface="Times New Roman" panose="02020603050405020304" pitchFamily="18" charset="0"/>
                        </a:rPr>
                        <a:t>2</a:t>
                      </a:r>
                      <a:r>
                        <a:rPr lang="kk-KZ" altLang="zh-CN" sz="1200" b="1" i="0"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0" baseline="0" dirty="0">
                          <a:solidFill>
                            <a:srgbClr val="002060"/>
                          </a:solidFill>
                          <a:latin typeface="Times New Roman" panose="02020603050405020304" pitchFamily="18" charset="0"/>
                          <a:cs typeface="Times New Roman" panose="02020603050405020304" pitchFamily="18" charset="0"/>
                        </a:rPr>
                        <a:t>тамыз</a:t>
                      </a:r>
                      <a:endParaRPr lang="zh-CN" altLang="x-none" sz="1200" b="1" i="0" u="none"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99689957"/>
              </p:ext>
            </p:extLst>
          </p:nvPr>
        </p:nvGraphicFramePr>
        <p:xfrm>
          <a:off x="5017183" y="6480582"/>
          <a:ext cx="4680169" cy="465878"/>
        </p:xfrm>
        <a:graphic>
          <a:graphicData uri="http://schemas.openxmlformats.org/drawingml/2006/table">
            <a:tbl>
              <a:tblPr/>
              <a:tblGrid>
                <a:gridCol w="4680169">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02.08.22 ж. №</a:t>
                      </a:r>
                      <a:r>
                        <a:rPr lang="kk-KZ" sz="700" i="1" dirty="0">
                          <a:latin typeface="Times New Roman" panose="02020603050405020304" pitchFamily="18" charset="0"/>
                          <a:cs typeface="Times New Roman" panose="02020603050405020304" pitchFamily="18" charset="0"/>
                        </a:rPr>
                        <a:t>Қ</a:t>
                      </a:r>
                      <a:r>
                        <a:rPr lang="ru-RU" sz="700" i="1" dirty="0">
                          <a:latin typeface="Times New Roman" panose="02020603050405020304" pitchFamily="18" charset="0"/>
                          <a:cs typeface="Times New Roman" panose="02020603050405020304" pitchFamily="18" charset="0"/>
                        </a:rPr>
                        <a:t>Р ДСМ-70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687446"/>
            <a:ext cx="4832657" cy="461665"/>
          </a:xfrm>
          <a:prstGeom prst="rect">
            <a:avLst/>
          </a:prstGeom>
          <a:noFill/>
          <a:ln w="9525">
            <a:noFill/>
          </a:ln>
        </p:spPr>
        <p:txBody>
          <a:bodyPr wrap="square">
            <a:spAutoFit/>
          </a:bodyPr>
          <a:lstStyle/>
          <a:p>
            <a:pPr algn="ctr"/>
            <a:r>
              <a:rPr lang="ru-RU" altLang="ru-RU" sz="1200" b="1" dirty="0">
                <a:latin typeface="Times New Roman" pitchFamily="18" charset="0"/>
                <a:cs typeface="Times New Roman" pitchFamily="18" charset="0"/>
              </a:rPr>
              <a:t>2023 ж. </a:t>
            </a:r>
            <a:r>
              <a:rPr lang="ru-RU" altLang="ru-RU" sz="1200" b="1" dirty="0" smtClean="0">
                <a:latin typeface="Times New Roman" pitchFamily="18" charset="0"/>
                <a:cs typeface="Times New Roman" pitchFamily="18" charset="0"/>
              </a:rPr>
              <a:t>1</a:t>
            </a:r>
            <a:r>
              <a:rPr lang="en-US" altLang="ru-RU" sz="1200" b="1" smtClean="0">
                <a:latin typeface="Times New Roman" pitchFamily="18" charset="0"/>
                <a:cs typeface="Times New Roman" pitchFamily="18" charset="0"/>
              </a:rPr>
              <a:t>2</a:t>
            </a:r>
            <a:r>
              <a:rPr lang="ru-RU" altLang="ru-RU" sz="1200" b="1"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тамыздағы</a:t>
            </a:r>
            <a:r>
              <a:rPr lang="ru-RU" alt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Тараз</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p>
          <a:p>
            <a:pPr algn="ct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жай-күйі</a:t>
            </a:r>
            <a:endParaRPr lang="ru-RU" altLang="ru-RU" sz="1200" b="1" dirty="0">
              <a:latin typeface="Times New Roman" pitchFamily="18" charset="0"/>
              <a:cs typeface="Times New Roman" pitchFamily="18" charset="0"/>
            </a:endParaRPr>
          </a:p>
        </p:txBody>
      </p:sp>
      <p:sp>
        <p:nvSpPr>
          <p:cNvPr id="20" name="Прямоугольник 19"/>
          <p:cNvSpPr/>
          <p:nvPr/>
        </p:nvSpPr>
        <p:spPr>
          <a:xfrm>
            <a:off x="4913004" y="-14882"/>
            <a:ext cx="4808538" cy="2492990"/>
          </a:xfrm>
          <a:prstGeom prst="rect">
            <a:avLst/>
          </a:prstGeom>
        </p:spPr>
        <p:txBody>
          <a:bodyPr wrap="square">
            <a:spAutoFit/>
          </a:bodyPr>
          <a:lstStyle/>
          <a:p>
            <a:pPr lvl="0" algn="ct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err="1">
                <a:solidFill>
                  <a:prstClr val="black"/>
                </a:solidFill>
                <a:latin typeface="Times New Roman" panose="02020603050405020304" pitchFamily="18" charset="0"/>
                <a:cs typeface="Times New Roman" panose="02020603050405020304" pitchFamily="18" charset="0"/>
              </a:rPr>
              <a:t>Тараз</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АУА-РАЙЫ БОЛЖАМЫ</a:t>
            </a:r>
          </a:p>
          <a:p>
            <a:pPr lvl="0" algn="ctr"/>
            <a:r>
              <a:rPr lang="ru-RU" sz="1200" b="1" dirty="0">
                <a:solidFill>
                  <a:prstClr val="black"/>
                </a:solidFill>
                <a:latin typeface="Times New Roman" pitchFamily="18" charset="0"/>
                <a:cs typeface="Times New Roman" pitchFamily="18" charset="0"/>
              </a:rPr>
              <a:t>2023 </a:t>
            </a:r>
            <a:r>
              <a:rPr lang="ru-RU" sz="1200" b="1" dirty="0" err="1">
                <a:solidFill>
                  <a:prstClr val="black"/>
                </a:solidFill>
                <a:latin typeface="Times New Roman" pitchFamily="18" charset="0"/>
                <a:cs typeface="Times New Roman" pitchFamily="18" charset="0"/>
              </a:rPr>
              <a:t>жылғы</a:t>
            </a:r>
            <a:r>
              <a:rPr lang="ru-RU" sz="1200" b="1" dirty="0">
                <a:solidFill>
                  <a:prstClr val="black"/>
                </a:solidFill>
                <a:latin typeface="Times New Roman" pitchFamily="18" charset="0"/>
                <a:cs typeface="Times New Roman" pitchFamily="18" charset="0"/>
              </a:rPr>
              <a:t> </a:t>
            </a:r>
            <a:r>
              <a:rPr lang="ru-RU" sz="1200" b="1" dirty="0" smtClean="0">
                <a:solidFill>
                  <a:prstClr val="black"/>
                </a:solidFill>
                <a:latin typeface="Times New Roman" pitchFamily="18" charset="0"/>
                <a:cs typeface="Times New Roman" pitchFamily="18" charset="0"/>
              </a:rPr>
              <a:t>13 </a:t>
            </a:r>
            <a:r>
              <a:rPr lang="ru-RU" sz="1200" b="1" dirty="0" err="1">
                <a:solidFill>
                  <a:prstClr val="black"/>
                </a:solidFill>
                <a:latin typeface="Times New Roman" pitchFamily="18" charset="0"/>
                <a:cs typeface="Times New Roman" pitchFamily="18" charset="0"/>
              </a:rPr>
              <a:t>тамызға</a:t>
            </a:r>
            <a:endParaRPr lang="ru-RU" sz="1200" b="1" dirty="0">
              <a:solidFill>
                <a:prstClr val="black"/>
              </a:solidFill>
              <a:latin typeface="Times New Roman" pitchFamily="18" charset="0"/>
              <a:cs typeface="Times New Roman" pitchFamily="18" charset="0"/>
            </a:endParaRPr>
          </a:p>
          <a:p>
            <a:pPr lvl="0" algn="ctr"/>
            <a:r>
              <a:rPr lang="ru-RU" sz="1200" b="1" dirty="0" smtClean="0">
                <a:solidFill>
                  <a:prstClr val="black"/>
                </a:solidFill>
                <a:latin typeface="Times New Roman" pitchFamily="18" charset="0"/>
                <a:cs typeface="Times New Roman" pitchFamily="18" charset="0"/>
              </a:rPr>
              <a:t>12 </a:t>
            </a:r>
            <a:r>
              <a:rPr lang="ru-RU" sz="1200" b="1" dirty="0" err="1">
                <a:solidFill>
                  <a:prstClr val="black"/>
                </a:solidFill>
                <a:latin typeface="Times New Roman" pitchFamily="18" charset="0"/>
                <a:cs typeface="Times New Roman" pitchFamily="18" charset="0"/>
              </a:rPr>
              <a:t>тамыз</a:t>
            </a:r>
            <a:r>
              <a:rPr lang="ru-RU" sz="1200" b="1" dirty="0">
                <a:solidFill>
                  <a:prstClr val="black"/>
                </a:solidFill>
                <a:latin typeface="Times New Roman" pitchFamily="18" charset="0"/>
                <a:cs typeface="Times New Roman"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сағ</a:t>
            </a:r>
            <a:r>
              <a:rPr lang="ru-RU" altLang="ru-RU" sz="1200" b="1" dirty="0">
                <a:solidFill>
                  <a:prstClr val="black"/>
                </a:solidFill>
                <a:latin typeface="Times New Roman" panose="02020603050405020304" pitchFamily="18" charset="0"/>
                <a:cs typeface="Times New Roman" panose="02020603050405020304" pitchFamily="18" charset="0"/>
              </a:rPr>
              <a:t>. 21-ден </a:t>
            </a:r>
            <a:r>
              <a:rPr lang="ru-RU" sz="1200" b="1" dirty="0" smtClean="0">
                <a:solidFill>
                  <a:prstClr val="black"/>
                </a:solidFill>
                <a:latin typeface="Times New Roman" pitchFamily="18" charset="0"/>
                <a:cs typeface="Times New Roman" pitchFamily="18" charset="0"/>
              </a:rPr>
              <a:t>13 </a:t>
            </a:r>
            <a:r>
              <a:rPr lang="ru-RU" sz="1200" b="1" dirty="0" err="1">
                <a:solidFill>
                  <a:prstClr val="black"/>
                </a:solidFill>
                <a:latin typeface="Times New Roman" pitchFamily="18" charset="0"/>
                <a:cs typeface="Times New Roman" pitchFamily="18" charset="0"/>
              </a:rPr>
              <a:t>тамыз</a:t>
            </a:r>
            <a:r>
              <a:rPr lang="ru-RU" sz="1200" b="1" dirty="0">
                <a:solidFill>
                  <a:prstClr val="black"/>
                </a:solidFill>
                <a:latin typeface="Times New Roman" pitchFamily="18" charset="0"/>
                <a:cs typeface="Times New Roman"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2023 ж. </a:t>
            </a:r>
            <a:r>
              <a:rPr lang="ru-RU" altLang="ru-RU" sz="1200" b="1" dirty="0" err="1">
                <a:solidFill>
                  <a:prstClr val="black"/>
                </a:solidFill>
                <a:latin typeface="Times New Roman" panose="02020603050405020304" pitchFamily="18" charset="0"/>
                <a:cs typeface="Times New Roman" panose="02020603050405020304" pitchFamily="18" charset="0"/>
              </a:rPr>
              <a:t>сағ</a:t>
            </a:r>
            <a:r>
              <a:rPr lang="ru-RU" altLang="ru-RU" sz="1200" b="1" dirty="0">
                <a:solidFill>
                  <a:prstClr val="black"/>
                </a:solidFill>
                <a:latin typeface="Times New Roman" panose="02020603050405020304" pitchFamily="18" charset="0"/>
                <a:cs typeface="Times New Roman" panose="02020603050405020304" pitchFamily="18" charset="0"/>
              </a:rPr>
              <a:t>. 21-ге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kk-KZ" sz="1200" dirty="0">
                <a:solidFill>
                  <a:prstClr val="black"/>
                </a:solidFill>
                <a:latin typeface="Times New Roman" pitchFamily="18" charset="0"/>
                <a:cs typeface="Times New Roman" pitchFamily="18" charset="0"/>
              </a:rPr>
              <a:t>         </a:t>
            </a:r>
          </a:p>
          <a:p>
            <a:pPr lvl="0"/>
            <a:r>
              <a:rPr lang="kk-KZ" sz="1200" dirty="0">
                <a:solidFill>
                  <a:prstClr val="black"/>
                </a:solidFill>
                <a:latin typeface="Times New Roman" pitchFamily="18" charset="0"/>
                <a:cs typeface="Times New Roman" pitchFamily="18" charset="0"/>
              </a:rPr>
              <a:t>        Көшпелі бұлтты, жауын-шашынсыз. Солтүстік-батыс</a:t>
            </a:r>
            <a:r>
              <a:rPr lang="kk-KZ" sz="1200" dirty="0">
                <a:solidFill>
                  <a:prstClr val="black"/>
                </a:solidFill>
                <a:latin typeface="Times New Roman"/>
                <a:ea typeface="Calibri"/>
              </a:rPr>
              <a:t>тан жел соғады</a:t>
            </a:r>
            <a:r>
              <a:rPr lang="kk-KZ" sz="1200" dirty="0">
                <a:solidFill>
                  <a:prstClr val="black"/>
                </a:solidFill>
                <a:latin typeface="Times New Roman"/>
                <a:ea typeface="Times New Roman"/>
              </a:rPr>
              <a:t>, </a:t>
            </a:r>
            <a:r>
              <a:rPr lang="kk-KZ" sz="1200" dirty="0">
                <a:solidFill>
                  <a:prstClr val="black"/>
                </a:solidFill>
                <a:latin typeface="Times New Roman" pitchFamily="18" charset="0"/>
                <a:ea typeface="Calibri"/>
                <a:cs typeface="Times New Roman" pitchFamily="18" charset="0"/>
              </a:rPr>
              <a:t>күші 9-14 </a:t>
            </a:r>
            <a:r>
              <a:rPr lang="kk-KZ" sz="1200" dirty="0" smtClean="0">
                <a:solidFill>
                  <a:prstClr val="black"/>
                </a:solidFill>
                <a:latin typeface="Times New Roman" pitchFamily="18" charset="0"/>
                <a:cs typeface="Times New Roman" pitchFamily="18" charset="0"/>
              </a:rPr>
              <a:t>м/с.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13-15,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25-27 </a:t>
            </a:r>
            <a:r>
              <a:rPr lang="kk-KZ" sz="1200" dirty="0">
                <a:solidFill>
                  <a:prstClr val="black"/>
                </a:solidFill>
                <a:latin typeface="Times New Roman" pitchFamily="18" charset="0"/>
                <a:cs typeface="Times New Roman" pitchFamily="18" charset="0"/>
              </a:rPr>
              <a:t>градус жылы болады. </a:t>
            </a:r>
          </a:p>
          <a:p>
            <a:pPr lvl="0" algn="just"/>
            <a:endParaRPr lang="kk-KZ" sz="1200" dirty="0">
              <a:solidFill>
                <a:prstClr val="black"/>
              </a:solidFill>
              <a:latin typeface="Times New Roman" pitchFamily="18" charset="0"/>
              <a:cs typeface="Times New Roman"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2023 </a:t>
            </a:r>
            <a:r>
              <a:rPr lang="ru-RU" altLang="ru-RU" sz="1200" b="1" dirty="0" err="1">
                <a:solidFill>
                  <a:prstClr val="black"/>
                </a:solidFill>
                <a:latin typeface="Times New Roman" panose="02020603050405020304" pitchFamily="18" charset="0"/>
                <a:cs typeface="Times New Roman" panose="02020603050405020304" pitchFamily="18" charset="0"/>
              </a:rPr>
              <a:t>жылғы</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14</a:t>
            </a:r>
            <a:r>
              <a:rPr lang="ru-RU" sz="1200" b="1" dirty="0" smtClean="0">
                <a:solidFill>
                  <a:prstClr val="black"/>
                </a:solidFill>
                <a:latin typeface="Times New Roman" pitchFamily="18" charset="0"/>
                <a:cs typeface="Times New Roman" pitchFamily="18" charset="0"/>
              </a:rPr>
              <a:t> </a:t>
            </a:r>
            <a:r>
              <a:rPr lang="ru-RU" sz="1200" b="1" dirty="0" err="1">
                <a:solidFill>
                  <a:prstClr val="black"/>
                </a:solidFill>
                <a:latin typeface="Times New Roman" pitchFamily="18" charset="0"/>
                <a:cs typeface="Times New Roman" pitchFamily="18" charset="0"/>
              </a:rPr>
              <a:t>тамызға</a:t>
            </a:r>
            <a:endParaRPr lang="ru-RU" sz="1200" b="1" dirty="0">
              <a:solidFill>
                <a:prstClr val="black"/>
              </a:solidFill>
              <a:latin typeface="Times New Roman" pitchFamily="18" charset="0"/>
              <a:cs typeface="Times New Roman" pitchFamily="18" charset="0"/>
            </a:endParaRPr>
          </a:p>
          <a:p>
            <a:pPr lvl="0" algn="ctr"/>
            <a:r>
              <a:rPr lang="ru-RU" sz="1200" b="1" dirty="0" smtClean="0">
                <a:solidFill>
                  <a:prstClr val="black"/>
                </a:solidFill>
                <a:latin typeface="Times New Roman" pitchFamily="18" charset="0"/>
                <a:cs typeface="Times New Roman" pitchFamily="18" charset="0"/>
              </a:rPr>
              <a:t>13 </a:t>
            </a:r>
            <a:r>
              <a:rPr lang="ru-RU" sz="1200" b="1" dirty="0" err="1">
                <a:solidFill>
                  <a:prstClr val="black"/>
                </a:solidFill>
                <a:latin typeface="Times New Roman" pitchFamily="18" charset="0"/>
                <a:cs typeface="Times New Roman" pitchFamily="18" charset="0"/>
              </a:rPr>
              <a:t>тамыз</a:t>
            </a:r>
            <a:r>
              <a:rPr lang="ru-RU" sz="1200" b="1" dirty="0">
                <a:solidFill>
                  <a:prstClr val="black"/>
                </a:solidFill>
                <a:latin typeface="Times New Roman" pitchFamily="18" charset="0"/>
                <a:cs typeface="Times New Roman" pitchFamily="18" charset="0"/>
              </a:rPr>
              <a:t> </a:t>
            </a:r>
            <a:r>
              <a:rPr lang="ru-RU" sz="1200" b="1" dirty="0" err="1">
                <a:solidFill>
                  <a:prstClr val="black"/>
                </a:solidFill>
                <a:latin typeface="Times New Roman" pitchFamily="18" charset="0"/>
                <a:cs typeface="Times New Roman" pitchFamily="18" charset="0"/>
              </a:rPr>
              <a:t>сағ</a:t>
            </a:r>
            <a:r>
              <a:rPr lang="ru-RU" sz="1200" b="1" dirty="0">
                <a:solidFill>
                  <a:prstClr val="black"/>
                </a:solidFill>
                <a:latin typeface="Times New Roman" pitchFamily="18" charset="0"/>
                <a:cs typeface="Times New Roman" pitchFamily="18" charset="0"/>
              </a:rPr>
              <a:t>. 21-ден </a:t>
            </a:r>
            <a:r>
              <a:rPr lang="ru-RU" sz="1200" b="1" dirty="0" err="1">
                <a:solidFill>
                  <a:prstClr val="black"/>
                </a:solidFill>
                <a:latin typeface="Times New Roman" pitchFamily="18" charset="0"/>
                <a:cs typeface="Times New Roman" pitchFamily="18" charset="0"/>
              </a:rPr>
              <a:t>бастап</a:t>
            </a:r>
            <a:r>
              <a:rPr lang="ru-RU" sz="1200" b="1" dirty="0">
                <a:solidFill>
                  <a:prstClr val="black"/>
                </a:solidFill>
                <a:latin typeface="Times New Roman" pitchFamily="18" charset="0"/>
                <a:cs typeface="Times New Roman" pitchFamily="18" charset="0"/>
              </a:rPr>
              <a:t> </a:t>
            </a:r>
            <a:r>
              <a:rPr lang="ru-RU" sz="1200" b="1" dirty="0" smtClean="0">
                <a:solidFill>
                  <a:prstClr val="black"/>
                </a:solidFill>
                <a:latin typeface="Times New Roman" pitchFamily="18" charset="0"/>
                <a:cs typeface="Times New Roman" pitchFamily="18" charset="0"/>
              </a:rPr>
              <a:t>14 </a:t>
            </a:r>
            <a:r>
              <a:rPr lang="ru-RU" sz="1200" b="1" dirty="0" err="1">
                <a:solidFill>
                  <a:prstClr val="black"/>
                </a:solidFill>
                <a:latin typeface="Times New Roman" pitchFamily="18" charset="0"/>
                <a:cs typeface="Times New Roman" pitchFamily="18" charset="0"/>
              </a:rPr>
              <a:t>тамыз</a:t>
            </a:r>
            <a:r>
              <a:rPr lang="ru-RU" sz="1200" b="1" dirty="0">
                <a:solidFill>
                  <a:prstClr val="black"/>
                </a:solidFill>
                <a:latin typeface="Times New Roman" pitchFamily="18" charset="0"/>
                <a:cs typeface="Times New Roman" pitchFamily="18" charset="0"/>
              </a:rPr>
              <a:t> </a:t>
            </a:r>
            <a:r>
              <a:rPr lang="ru-RU" sz="1200" b="1" dirty="0" err="1">
                <a:solidFill>
                  <a:prstClr val="black"/>
                </a:solidFill>
                <a:latin typeface="Times New Roman" pitchFamily="18" charset="0"/>
                <a:cs typeface="Times New Roman" pitchFamily="18" charset="0"/>
              </a:rPr>
              <a:t>сағ</a:t>
            </a:r>
            <a:r>
              <a:rPr lang="ru-RU" sz="1200" b="1" dirty="0">
                <a:solidFill>
                  <a:prstClr val="black"/>
                </a:solidFill>
                <a:latin typeface="Times New Roman" pitchFamily="18" charset="0"/>
                <a:cs typeface="Times New Roman" pitchFamily="18" charset="0"/>
              </a:rPr>
              <a:t>. 09-</a:t>
            </a:r>
            <a:r>
              <a:rPr lang="kk-KZ" sz="1200" b="1" dirty="0">
                <a:solidFill>
                  <a:prstClr val="black"/>
                </a:solidFill>
                <a:latin typeface="Times New Roman" panose="02020603050405020304" pitchFamily="18" charset="0"/>
                <a:cs typeface="Times New Roman" panose="02020603050405020304" pitchFamily="18" charset="0"/>
              </a:rPr>
              <a:t>ға</a:t>
            </a:r>
            <a:r>
              <a:rPr lang="ru-RU" sz="1200" b="1" dirty="0">
                <a:solidFill>
                  <a:prstClr val="black"/>
                </a:solidFill>
                <a:latin typeface="Times New Roman" panose="02020603050405020304" pitchFamily="18" charset="0"/>
                <a:cs typeface="Times New Roman" panose="02020603050405020304" pitchFamily="18" charset="0"/>
              </a:rPr>
              <a:t> </a:t>
            </a:r>
            <a:r>
              <a:rPr lang="ru-RU" sz="1200" b="1" dirty="0" err="1">
                <a:solidFill>
                  <a:prstClr val="black"/>
                </a:solidFill>
                <a:latin typeface="Times New Roman" panose="02020603050405020304" pitchFamily="18" charset="0"/>
                <a:cs typeface="Times New Roman" panose="02020603050405020304" pitchFamily="18" charset="0"/>
              </a:rPr>
              <a:t>дейін</a:t>
            </a:r>
            <a:r>
              <a:rPr lang="ru-RU" sz="1200" b="1" dirty="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             </a:t>
            </a:r>
          </a:p>
          <a:p>
            <a:pPr lvl="0" indent="182563">
              <a:defRPr/>
            </a:pPr>
            <a:r>
              <a:rPr lang="kk-KZ" sz="1200" dirty="0">
                <a:solidFill>
                  <a:prstClr val="black"/>
                </a:solidFill>
                <a:latin typeface="Times New Roman" pitchFamily="18" charset="0"/>
                <a:cs typeface="Times New Roman" pitchFamily="18" charset="0"/>
              </a:rPr>
              <a:t>    Көшпелі бұлтты, жауын-шашынсыз. Солтүстік-батыс</a:t>
            </a:r>
            <a:r>
              <a:rPr lang="kk-KZ" sz="1200" dirty="0">
                <a:solidFill>
                  <a:prstClr val="black"/>
                </a:solidFill>
                <a:latin typeface="Times New Roman"/>
                <a:ea typeface="Calibri"/>
              </a:rPr>
              <a:t>тан жел соғады</a:t>
            </a:r>
            <a:r>
              <a:rPr lang="kk-KZ" sz="1200" dirty="0">
                <a:solidFill>
                  <a:prstClr val="black"/>
                </a:solidFill>
                <a:latin typeface="Times New Roman"/>
                <a:ea typeface="Times New Roman"/>
              </a:rPr>
              <a:t>, </a:t>
            </a:r>
            <a:r>
              <a:rPr lang="kk-KZ" sz="1200" dirty="0">
                <a:solidFill>
                  <a:prstClr val="black"/>
                </a:solidFill>
                <a:latin typeface="Times New Roman" pitchFamily="18" charset="0"/>
                <a:ea typeface="Calibri"/>
                <a:cs typeface="Times New Roman" pitchFamily="18" charset="0"/>
              </a:rPr>
              <a:t>күші 9-14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11-13 </a:t>
            </a:r>
            <a:r>
              <a:rPr lang="kk-KZ" sz="1200" dirty="0">
                <a:solidFill>
                  <a:prstClr val="black"/>
                </a:solidFill>
                <a:latin typeface="Times New Roman" pitchFamily="18" charset="0"/>
                <a:cs typeface="Times New Roman" pitchFamily="18" charset="0"/>
              </a:rPr>
              <a:t>градус жылы болады. </a:t>
            </a:r>
            <a:endParaRPr lang="ru-RU" sz="1200" dirty="0">
              <a:solidFill>
                <a:prstClr val="black"/>
              </a:solidFill>
              <a:latin typeface="Times New Roman" pitchFamily="18" charset="0"/>
              <a:cs typeface="Times New Roman" pitchFamily="18" charset="0"/>
            </a:endParaRPr>
          </a:p>
          <a:p>
            <a:pPr lvl="0" indent="182563"/>
            <a:endParaRPr lang="ru-RU" sz="1200" dirty="0">
              <a:solidFill>
                <a:prstClr val="black"/>
              </a:solidFill>
              <a:latin typeface="Times New Roman" pitchFamily="18" charset="0"/>
              <a:cs typeface="Times New Roman" pitchFamily="18" charset="0"/>
            </a:endParaRPr>
          </a:p>
        </p:txBody>
      </p:sp>
      <p:sp>
        <p:nvSpPr>
          <p:cNvPr id="21" name="TextBox 13"/>
          <p:cNvSpPr txBox="1"/>
          <p:nvPr/>
        </p:nvSpPr>
        <p:spPr>
          <a:xfrm>
            <a:off x="4977188" y="2597210"/>
            <a:ext cx="4680169"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r>
              <a:rPr lang="ru-RU" sz="1200" dirty="0">
                <a:solidFill>
                  <a:schemeClr val="tx1"/>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13,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14 </a:t>
            </a:r>
            <a:r>
              <a:rPr lang="ru-RU" sz="1200" dirty="0" err="1">
                <a:solidFill>
                  <a:prstClr val="black"/>
                </a:solidFill>
                <a:latin typeface="Times New Roman" panose="02020603050405020304" pitchFamily="18" charset="0"/>
                <a:cs typeface="Times New Roman" panose="02020603050405020304" pitchFamily="18" charset="0"/>
              </a:rPr>
              <a:t>тамызда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16"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263420443"/>
              </p:ext>
            </p:extLst>
          </p:nvPr>
        </p:nvGraphicFramePr>
        <p:xfrm>
          <a:off x="5026516" y="4158332"/>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698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1</a:t>
                      </a:r>
                      <a:r>
                        <a:rPr lang="en-US" sz="1000" dirty="0" smtClean="0">
                          <a:latin typeface="Times New Roman" pitchFamily="18" charset="0"/>
                          <a:cs typeface="Times New Roman" pitchFamily="18" charset="0"/>
                        </a:rPr>
                        <a:t>1</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itchFamily="18" charset="0"/>
                          <a:cs typeface="Times New Roman" pitchFamily="18" charset="0"/>
                        </a:rPr>
                        <a:t>1207</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0,</a:t>
                      </a:r>
                      <a:r>
                        <a:rPr lang="en-US" sz="1000" dirty="0" smtClean="0">
                          <a:latin typeface="Times New Roman" pitchFamily="18" charset="0"/>
                          <a:cs typeface="Times New Roman" pitchFamily="18" charset="0"/>
                        </a:rPr>
                        <a:t>24</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itchFamily="18" charset="0"/>
                          <a:cs typeface="Times New Roman" pitchFamily="18" charset="0"/>
                        </a:rPr>
                        <a:t>4.1</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0,</a:t>
                      </a:r>
                      <a:r>
                        <a:rPr lang="en-US" sz="1000" dirty="0" smtClean="0">
                          <a:latin typeface="Times New Roman" pitchFamily="18" charset="0"/>
                          <a:cs typeface="Times New Roman" pitchFamily="18" charset="0"/>
                        </a:rPr>
                        <a:t>51</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
        <p:nvSpPr>
          <p:cNvPr id="15" name="TextBox 13"/>
          <p:cNvSpPr txBox="1"/>
          <p:nvPr/>
        </p:nvSpPr>
        <p:spPr>
          <a:xfrm>
            <a:off x="4977188" y="3428207"/>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6036" y="4569341"/>
            <a:ext cx="4661089"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Тараз</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бекет-Рысбек</a:t>
            </a:r>
            <a:r>
              <a:rPr lang="ru-RU" altLang="ru-RU" sz="1200" dirty="0">
                <a:solidFill>
                  <a:srgbClr val="000000"/>
                </a:solidFill>
                <a:latin typeface="Times New Roman" panose="02020603050405020304" pitchFamily="18" charset="0"/>
                <a:cs typeface="Times New Roman" panose="02020603050405020304" pitchFamily="18" charset="0"/>
              </a:rPr>
              <a:t> батыр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15, </a:t>
            </a:r>
            <a:r>
              <a:rPr lang="ru-RU" altLang="ru-RU" sz="1200" dirty="0" err="1">
                <a:solidFill>
                  <a:srgbClr val="000000"/>
                </a:solidFill>
                <a:latin typeface="Times New Roman" panose="02020603050405020304" pitchFamily="18" charset="0"/>
                <a:cs typeface="Times New Roman" panose="02020603050405020304" pitchFamily="18" charset="0"/>
              </a:rPr>
              <a:t>Ниетқалиев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-Абай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Төле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би</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көшелерінің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бекет-Байзақ</a:t>
            </a:r>
            <a:r>
              <a:rPr lang="ru-RU" altLang="ru-RU" sz="1200" dirty="0">
                <a:solidFill>
                  <a:srgbClr val="000000"/>
                </a:solidFill>
                <a:latin typeface="Times New Roman" panose="02020603050405020304" pitchFamily="18" charset="0"/>
                <a:cs typeface="Times New Roman" panose="02020603050405020304" pitchFamily="18" charset="0"/>
              </a:rPr>
              <a:t> батыр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162</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Жамбыл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94971"/>
            <a:ext cx="4953000" cy="461963"/>
          </a:xfrm>
          <a:prstGeom prst="rect">
            <a:avLst/>
          </a:prstGeom>
          <a:noFill/>
          <a:ln w="9525">
            <a:noFill/>
          </a:ln>
        </p:spPr>
        <p:txBody>
          <a:bodyPr>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05454" y="4316819"/>
            <a:ext cx="4291013" cy="1939346"/>
            <a:chOff x="531522" y="3799939"/>
            <a:chExt cx="4291013" cy="2078604"/>
          </a:xfrm>
        </p:grpSpPr>
        <p:graphicFrame>
          <p:nvGraphicFramePr>
            <p:cNvPr id="26" name="Таблица 25"/>
            <p:cNvGraphicFramePr/>
            <p:nvPr>
              <p:extLst>
                <p:ext uri="{D42A27DB-BD31-4B8C-83A1-F6EECF244321}">
                  <p14:modId xmlns:p14="http://schemas.microsoft.com/office/powerpoint/2010/main" val="531088369"/>
                </p:ext>
              </p:extLst>
            </p:nvPr>
          </p:nvGraphicFramePr>
          <p:xfrm>
            <a:off x="531522" y="5029038"/>
            <a:ext cx="4035777" cy="849505"/>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sz="800" dirty="0">
                            <a:latin typeface="Times New Roman" panose="02020603050405020304" pitchFamily="18" charset="0"/>
                            <a:cs typeface="Times New Roman" panose="02020603050405020304" pitchFamily="18" charset="0"/>
                          </a:rPr>
                          <a:t>ЛМ, </a:t>
                        </a: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a:t>
                        </a:r>
                        <a:r>
                          <a:rPr lang="ru-RU" altLang="en-US" sz="800" dirty="0" err="1">
                            <a:latin typeface="Times New Roman" panose="02020603050405020304" pitchFamily="18" charset="0"/>
                            <a:ea typeface="Times New Roman" panose="02020603050405020304" pitchFamily="18" charset="0"/>
                            <a:cs typeface="Times New Roman" panose="02020603050405020304" pitchFamily="18" charset="0"/>
                          </a:rPr>
                          <a:t>Қазгидромет</a:t>
                        </a: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РМК</a:t>
                        </a:r>
                      </a:p>
                      <a:p>
                        <a:pPr lvl="0" eaLnBrk="1" hangingPunct="1">
                          <a:buNone/>
                        </a:pPr>
                        <a:r>
                          <a:rPr lang="kk-KZ" sz="800" dirty="0">
                            <a:latin typeface="Times New Roman" panose="02020603050405020304" pitchFamily="18" charset="0"/>
                            <a:cs typeface="Times New Roman" panose="02020603050405020304" pitchFamily="18" charset="0"/>
                          </a:rPr>
                          <a:t>Жамбыл облысы бойынша филиалы </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(7262) 56-80-51</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sz="800" b="0" i="1" u="none" kern="1200" baseline="0" dirty="0">
                            <a:solidFill>
                              <a:schemeClr val="tx1"/>
                            </a:solidFill>
                            <a:effectLst/>
                            <a:latin typeface="Calibri" panose="020F0502020204030204" pitchFamily="34" charset="0"/>
                            <a:ea typeface="+mn-ea"/>
                            <a:cs typeface="+mn-cs"/>
                          </a:rPr>
                          <a:t>lmpz_zmb@meteo.kz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kk-KZ"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ОМП, </a:t>
                        </a:r>
                        <a:r>
                          <a:rPr kumimoji="0" lang="ru-RU" altLang="en-US" sz="8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a:t>
                        </a:r>
                        <a:r>
                          <a:rPr kumimoji="0" lang="ru-RU" altLang="en-US" sz="800" b="0" i="0" u="none" strike="noStrike" kern="1200" cap="none" spc="0" normalizeH="0" baseline="0" noProof="0" dirty="0" err="1">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Қазгидромет</a:t>
                        </a:r>
                        <a:r>
                          <a:rPr kumimoji="0" lang="ru-RU" altLang="en-US" sz="8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РМК</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kk-KZ"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Жамбыл облысы бойынша филиалы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26</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31-52-28</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1" u="none" strike="noStrike" kern="1200" cap="none" spc="0" normalizeH="0" baseline="0" noProof="0" dirty="0">
                            <a:ln>
                              <a:noFill/>
                            </a:ln>
                            <a:solidFill>
                              <a:prstClr val="black"/>
                            </a:solidFill>
                            <a:effectLst/>
                            <a:uLnTx/>
                            <a:uFillTx/>
                            <a:latin typeface="Calibri" panose="020F0502020204030204" pitchFamily="34" charset="0"/>
                            <a:ea typeface="+mn-ea"/>
                            <a:cs typeface="+mn-cs"/>
                          </a:rPr>
                          <a:t>info</a:t>
                        </a:r>
                        <a:r>
                          <a:rPr kumimoji="0" lang="en-US" sz="800" b="0" i="1" u="none" strike="noStrike" kern="1200" cap="none" spc="0" normalizeH="0" baseline="0" noProof="0" dirty="0">
                            <a:ln>
                              <a:noFill/>
                            </a:ln>
                            <a:solidFill>
                              <a:prstClr val="black"/>
                            </a:solidFill>
                            <a:effectLst/>
                            <a:uLnTx/>
                            <a:uFillTx/>
                            <a:latin typeface="Calibri" panose="020F0502020204030204" pitchFamily="34" charset="0"/>
                            <a:ea typeface="+mn-ea"/>
                            <a:cs typeface="+mn-cs"/>
                          </a:rPr>
                          <a:t>_zmb@meteo.kz</a:t>
                        </a:r>
                        <a:endPar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mn-cs"/>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38489" y="3992618"/>
              <a:ext cx="192392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98885" y="3799939"/>
              <a:ext cx="4223650" cy="1113971"/>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505198"/>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69116" y="6285101"/>
            <a:ext cx="4521389" cy="246221"/>
          </a:xfrm>
          <a:prstGeom prst="rect">
            <a:avLst/>
          </a:prstGeom>
          <a:solidFill>
            <a:schemeClr val="bg1"/>
          </a:solidFill>
          <a:ln w="9525">
            <a:noFill/>
          </a:ln>
        </p:spPr>
        <p:txBody>
          <a:bodyPr wrap="square">
            <a:spAutoFit/>
          </a:bodyPr>
          <a:lstStyle/>
          <a:p>
            <a:pPr eaLnBrk="0" hangingPunct="0"/>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О. Минькова</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err="1" smtClean="0">
                <a:solidFill>
                  <a:srgbClr val="000000"/>
                </a:solidFill>
                <a:latin typeface="Times New Roman" panose="02020603050405020304" pitchFamily="18" charset="0"/>
                <a:cs typeface="Times New Roman" panose="02020603050405020304" pitchFamily="18" charset="0"/>
              </a:rPr>
              <a:t>Волохова</a:t>
            </a:r>
            <a:r>
              <a:rPr lang="ru-RU" altLang="ru-RU" sz="1000" b="1" i="1" dirty="0" smtClean="0">
                <a:solidFill>
                  <a:srgbClr val="000000"/>
                </a:solidFill>
                <a:latin typeface="Times New Roman" panose="02020603050405020304" pitchFamily="18" charset="0"/>
                <a:cs typeface="Times New Roman" panose="02020603050405020304" pitchFamily="18" charset="0"/>
              </a:rPr>
              <a:t> О</a:t>
            </a:r>
            <a:r>
              <a:rPr lang="kk-KZ" altLang="ru-RU" sz="1000" b="1" i="1" smtClean="0">
                <a:solidFill>
                  <a:srgbClr val="000000"/>
                </a:solidFill>
                <a:latin typeface="Times New Roman" panose="02020603050405020304" pitchFamily="18" charset="0"/>
                <a:cs typeface="Times New Roman" panose="02020603050405020304" pitchFamily="18" charset="0"/>
              </a:rPr>
              <a:t>.В.</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01068049"/>
              </p:ext>
            </p:extLst>
          </p:nvPr>
        </p:nvGraphicFramePr>
        <p:xfrm>
          <a:off x="5262505" y="559736"/>
          <a:ext cx="4167505" cy="804672"/>
        </p:xfrm>
        <a:graphic>
          <a:graphicData uri="http://schemas.openxmlformats.org/drawingml/2006/table">
            <a:tbl>
              <a:tblPr/>
              <a:tblGrid>
                <a:gridCol w="989013">
                  <a:extLst>
                    <a:ext uri="{9D8B030D-6E8A-4147-A177-3AD203B41FA5}">
                      <a16:colId xmlns="" xmlns:a16="http://schemas.microsoft.com/office/drawing/2014/main" val="20000"/>
                    </a:ext>
                  </a:extLst>
                </a:gridCol>
                <a:gridCol w="3178492">
                  <a:extLst>
                    <a:ext uri="{9D8B030D-6E8A-4147-A177-3AD203B41FA5}">
                      <a16:colId xmlns="" xmlns:a16="http://schemas.microsoft.com/office/drawing/2014/main" val="20001"/>
                    </a:ext>
                  </a:extLst>
                </a:gridCol>
              </a:tblGrid>
              <a:tr h="767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468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351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0,21 ≤ 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813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0,28 ≤ Р &lt; 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893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32152"/>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2999" y="2124744"/>
            <a:ext cx="4799923"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4978126"/>
              </p:ext>
            </p:extLst>
          </p:nvPr>
        </p:nvGraphicFramePr>
        <p:xfrm>
          <a:off x="5118490" y="244961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032" y="4524811"/>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14662</TotalTime>
  <Words>588</Words>
  <Application>Microsoft Office PowerPoint</Application>
  <PresentationFormat>Лист A4 (210x297 мм)</PresentationFormat>
  <Paragraphs>101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sinoptik1</cp:lastModifiedBy>
  <cp:revision>3050</cp:revision>
  <cp:lastPrinted>2023-08-12T05:35:37Z</cp:lastPrinted>
  <dcterms:created xsi:type="dcterms:W3CDTF">2018-03-27T06:03:00Z</dcterms:created>
  <dcterms:modified xsi:type="dcterms:W3CDTF">2023-08-12T05:36:19Z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