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99" d="100"/>
          <a:sy n="99" d="100"/>
        </p:scale>
        <p:origin x="-108" y="-33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226040621"/>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227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15 </a:t>
                      </a:r>
                      <a:r>
                        <a:rPr lang="kk-KZ" altLang="zh-CN" sz="1200" b="1" i="1" baseline="0" dirty="0">
                          <a:solidFill>
                            <a:srgbClr val="002060"/>
                          </a:solidFill>
                          <a:latin typeface="Times New Roman" panose="02020603050405020304" pitchFamily="18" charset="0"/>
                          <a:cs typeface="Times New Roman" panose="02020603050405020304" pitchFamily="18" charset="0"/>
                        </a:rPr>
                        <a:t>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81562" y="0"/>
            <a:ext cx="4840288" cy="397031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kk-KZ" sz="1200" b="1" dirty="0">
                <a:solidFill>
                  <a:srgbClr val="000000"/>
                </a:solidFill>
                <a:latin typeface="Times New Roman" panose="02020603050405020304" pitchFamily="18" charset="0"/>
                <a:cs typeface="Times New Roman" panose="02020603050405020304" pitchFamily="18" charset="0"/>
              </a:rPr>
              <a:t>тамыз</a:t>
            </a:r>
            <a:r>
              <a:rPr lang="kk-KZ" altLang="en-US" sz="1200" b="1" dirty="0">
                <a:solidFill>
                  <a:schemeClr val="tx1"/>
                </a:solidFill>
                <a:latin typeface="Times New Roman" pitchFamily="18" charset="0"/>
                <a:cs typeface="Times New Roman" pitchFamily="18" charset="0"/>
                <a:sym typeface="+mn-ea"/>
              </a:rPr>
              <a:t>ға</a:t>
            </a:r>
            <a:endParaRPr lang="ru-RU" altLang="ru-RU" sz="1200" b="1" dirty="0">
              <a:latin typeface="Times New Roman" panose="02020603050405020304" pitchFamily="18" charset="0"/>
              <a:cs typeface="Times New Roman" panose="02020603050405020304" pitchFamily="18" charset="0"/>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rPr>
              <a:t>2023 ж. </a:t>
            </a:r>
            <a:r>
              <a:rPr lang="ru-RU" sz="1200" b="1" dirty="0" smtClean="0">
                <a:solidFill>
                  <a:srgbClr val="000000"/>
                </a:solidFill>
                <a:latin typeface="Times New Roman" panose="02020603050405020304" pitchFamily="18" charset="0"/>
                <a:cs typeface="Times New Roman" panose="02020603050405020304" pitchFamily="18" charset="0"/>
              </a:rPr>
              <a:t>15 </a:t>
            </a:r>
            <a:r>
              <a:rPr lang="ru-RU" sz="1200" b="1" dirty="0" err="1">
                <a:solidFill>
                  <a:srgbClr val="000000"/>
                </a:solidFill>
                <a:latin typeface="Times New Roman" panose="02020603050405020304" pitchFamily="18" charset="0"/>
                <a:cs typeface="Times New Roman" panose="02020603050405020304" pitchFamily="18" charset="0"/>
              </a:rPr>
              <a:t>тамызды</a:t>
            </a:r>
            <a:r>
              <a:rPr lang="kk-KZ" sz="1200" b="1" kern="900" dirty="0">
                <a:solidFill>
                  <a:srgbClr val="000000"/>
                </a:solidFill>
                <a:latin typeface="Times New Roman" panose="02020603050405020304" pitchFamily="18" charset="0"/>
                <a:cs typeface="Times New Roman" panose="02020603050405020304" pitchFamily="18" charset="0"/>
              </a:rPr>
              <a:t>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16 </a:t>
            </a:r>
            <a:r>
              <a:rPr lang="ru-RU" sz="1200" b="1" dirty="0" err="1">
                <a:solidFill>
                  <a:srgbClr val="000000"/>
                </a:solidFill>
                <a:latin typeface="Times New Roman" panose="02020603050405020304" pitchFamily="18" charset="0"/>
                <a:cs typeface="Times New Roman" panose="02020603050405020304" pitchFamily="18" charset="0"/>
              </a:rPr>
              <a:t>тамызды</a:t>
            </a:r>
            <a:r>
              <a:rPr lang="kk-KZ" sz="1200" b="1" kern="900" dirty="0">
                <a:solidFill>
                  <a:srgbClr val="000000"/>
                </a:solidFill>
                <a:latin typeface="Times New Roman" panose="02020603050405020304" pitchFamily="18" charset="0"/>
                <a:cs typeface="Times New Roman" panose="02020603050405020304" pitchFamily="18" charset="0"/>
              </a:rPr>
              <a:t>ң</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түнде 10-12, күндіз </a:t>
            </a:r>
            <a:r>
              <a:rPr lang="kk-KZ" sz="1200" dirty="0" smtClean="0">
                <a:solidFill>
                  <a:prstClr val="black"/>
                </a:solidFill>
                <a:latin typeface="Times New Roman" pitchFamily="18" charset="0"/>
                <a:cs typeface="Times New Roman" pitchFamily="18" charset="0"/>
              </a:rPr>
              <a:t>24-26 градус жылы </a:t>
            </a:r>
            <a:r>
              <a:rPr lang="kk-KZ" sz="1200" dirty="0">
                <a:solidFill>
                  <a:prstClr val="black"/>
                </a:solidFill>
                <a:latin typeface="Times New Roman" pitchFamily="18" charset="0"/>
                <a:cs typeface="Times New Roman" pitchFamily="18" charset="0"/>
              </a:rPr>
              <a:t>болады.</a:t>
            </a: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smtClean="0">
                <a:solidFill>
                  <a:srgbClr val="000000"/>
                </a:solidFill>
                <a:latin typeface="Times New Roman" panose="02020603050405020304" pitchFamily="18" charset="0"/>
                <a:cs typeface="Times New Roman" panose="02020603050405020304" pitchFamily="18" charset="0"/>
              </a:rPr>
              <a:t>17 </a:t>
            </a:r>
            <a:r>
              <a:rPr lang="kk-KZ" sz="1200" b="1" dirty="0">
                <a:solidFill>
                  <a:srgbClr val="000000"/>
                </a:solidFill>
                <a:latin typeface="Times New Roman" panose="02020603050405020304" pitchFamily="18" charset="0"/>
                <a:cs typeface="Times New Roman" panose="02020603050405020304" pitchFamily="18" charset="0"/>
              </a:rPr>
              <a:t>тамыз</a:t>
            </a:r>
            <a:r>
              <a:rPr lang="kk-KZ" altLang="en-US" sz="1200" b="1" dirty="0">
                <a:solidFill>
                  <a:schemeClr val="tx1"/>
                </a:solidFill>
                <a:latin typeface="Times New Roman" pitchFamily="18" charset="0"/>
                <a:cs typeface="Times New Roman" pitchFamily="18" charset="0"/>
                <a:sym typeface="+mn-ea"/>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a:t>
            </a:r>
            <a:r>
              <a:rPr lang="ru-RU" sz="1200" b="1" dirty="0" smtClean="0">
                <a:solidFill>
                  <a:srgbClr val="000000"/>
                </a:solidFill>
                <a:latin typeface="Times New Roman" panose="02020603050405020304" pitchFamily="18" charset="0"/>
                <a:cs typeface="Times New Roman" panose="02020603050405020304" pitchFamily="18" charset="0"/>
              </a:rPr>
              <a:t>16 </a:t>
            </a:r>
            <a:r>
              <a:rPr lang="kk-KZ" sz="1200" b="1" kern="900" dirty="0">
                <a:solidFill>
                  <a:srgbClr val="000000"/>
                </a:solidFill>
                <a:latin typeface="Times New Roman" panose="02020603050405020304" pitchFamily="18" charset="0"/>
                <a:cs typeface="Times New Roman" panose="02020603050405020304" pitchFamily="18" charset="0"/>
              </a:rPr>
              <a:t>тамыздың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17 </a:t>
            </a:r>
            <a:r>
              <a:rPr lang="ru-RU" sz="1200" b="1" dirty="0" err="1">
                <a:solidFill>
                  <a:srgbClr val="000000"/>
                </a:solidFill>
                <a:latin typeface="Times New Roman" panose="02020603050405020304" pitchFamily="18" charset="0"/>
                <a:cs typeface="Times New Roman" panose="02020603050405020304" pitchFamily="18" charset="0"/>
              </a:rPr>
              <a:t>тамызды</a:t>
            </a:r>
            <a:r>
              <a:rPr lang="kk-KZ" sz="1200" b="1" kern="900" dirty="0">
                <a:solidFill>
                  <a:srgbClr val="000000"/>
                </a:solidFill>
                <a:latin typeface="Times New Roman" panose="02020603050405020304" pitchFamily="18" charset="0"/>
                <a:cs typeface="Times New Roman" panose="02020603050405020304" pitchFamily="18" charset="0"/>
              </a:rPr>
              <a:t>ң</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a:t>
            </a:r>
            <a:r>
              <a:rPr lang="kk-KZ" sz="1200">
                <a:solidFill>
                  <a:prstClr val="black"/>
                </a:solidFill>
                <a:latin typeface="Times New Roman" pitchFamily="18" charset="0"/>
                <a:cs typeface="Times New Roman" pitchFamily="18" charset="0"/>
              </a:rPr>
              <a:t>12-14 </a:t>
            </a:r>
            <a:r>
              <a:rPr lang="kk-KZ" sz="1200" smtClean="0">
                <a:solidFill>
                  <a:prstClr val="black"/>
                </a:solidFill>
                <a:latin typeface="Times New Roman" pitchFamily="18" charset="0"/>
                <a:cs typeface="Times New Roman" pitchFamily="18" charset="0"/>
              </a:rPr>
              <a:t>градус жылы </a:t>
            </a:r>
            <a:r>
              <a:rPr lang="kk-KZ" sz="1200" dirty="0">
                <a:solidFill>
                  <a:prstClr val="black"/>
                </a:solidFill>
                <a:latin typeface="Times New Roman" pitchFamily="18" charset="0"/>
                <a:cs typeface="Times New Roman" pitchFamily="18" charset="0"/>
              </a:rPr>
              <a:t>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444423489"/>
              </p:ext>
            </p:extLst>
          </p:nvPr>
        </p:nvGraphicFramePr>
        <p:xfrm>
          <a:off x="5024438" y="4286256"/>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xmlns="" val="3583770891"/>
                    </a:ext>
                  </a:extLst>
                </a:gridCol>
                <a:gridCol w="131531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000" dirty="0">
                          <a:solidFill>
                            <a:srgbClr val="000000"/>
                          </a:solidFill>
                          <a:latin typeface="Times New Roman" pitchFamily="18" charset="0"/>
                          <a:ea typeface="Calibri"/>
                          <a:cs typeface="Times New Roman" pitchFamily="18" charset="0"/>
                        </a:rPr>
                        <a:t>86</a:t>
                      </a:r>
                      <a:endParaRPr lang="ru-RU" sz="1000" dirty="0">
                        <a:latin typeface="Times New Roman" pitchFamily="18" charset="0"/>
                        <a:ea typeface="Calibri"/>
                        <a:cs typeface="Times New Roman"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000">
                          <a:solidFill>
                            <a:srgbClr val="000000"/>
                          </a:solidFill>
                          <a:latin typeface="Times New Roman" pitchFamily="18" charset="0"/>
                          <a:ea typeface="Calibri"/>
                          <a:cs typeface="Times New Roman" pitchFamily="18" charset="0"/>
                        </a:rPr>
                        <a:t>0.539</a:t>
                      </a:r>
                      <a:endParaRPr lang="ru-RU" sz="1000">
                        <a:latin typeface="Times New Roman" pitchFamily="18" charset="0"/>
                        <a:ea typeface="Calibri"/>
                        <a:cs typeface="Times New Roman"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000" dirty="0">
                          <a:solidFill>
                            <a:srgbClr val="000000"/>
                          </a:solidFill>
                          <a:latin typeface="Times New Roman" pitchFamily="18" charset="0"/>
                          <a:ea typeface="Calibri"/>
                          <a:cs typeface="Times New Roman" pitchFamily="18" charset="0"/>
                        </a:rPr>
                        <a:t>105</a:t>
                      </a:r>
                      <a:endParaRPr lang="ru-RU" sz="1000" dirty="0">
                        <a:latin typeface="Times New Roman" pitchFamily="18" charset="0"/>
                        <a:ea typeface="Calibri"/>
                        <a:cs typeface="Times New Roman"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000" dirty="0">
                          <a:solidFill>
                            <a:srgbClr val="000000"/>
                          </a:solidFill>
                          <a:latin typeface="Times New Roman" pitchFamily="18" charset="0"/>
                          <a:ea typeface="Calibri"/>
                          <a:cs typeface="Times New Roman" pitchFamily="18" charset="0"/>
                        </a:rPr>
                        <a:t>0.349</a:t>
                      </a:r>
                      <a:endParaRPr lang="ru-RU" sz="1000" dirty="0">
                        <a:latin typeface="Times New Roman" pitchFamily="18" charset="0"/>
                        <a:ea typeface="Calibri"/>
                        <a:cs typeface="Times New Roman"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000">
                          <a:solidFill>
                            <a:srgbClr val="000000"/>
                          </a:solidFill>
                          <a:latin typeface="Times New Roman" pitchFamily="18" charset="0"/>
                          <a:ea typeface="Calibri"/>
                          <a:cs typeface="Times New Roman" pitchFamily="18" charset="0"/>
                        </a:rPr>
                        <a:t>0</a:t>
                      </a:r>
                      <a:endParaRPr lang="ru-RU" sz="1000">
                        <a:latin typeface="Times New Roman" pitchFamily="18" charset="0"/>
                        <a:ea typeface="Calibri"/>
                        <a:cs typeface="Times New Roman"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000" dirty="0">
                          <a:solidFill>
                            <a:srgbClr val="000000"/>
                          </a:solidFill>
                          <a:latin typeface="Times New Roman" pitchFamily="18" charset="0"/>
                          <a:ea typeface="Calibri"/>
                          <a:cs typeface="Times New Roman" pitchFamily="18" charset="0"/>
                        </a:rPr>
                        <a:t>0.001</a:t>
                      </a:r>
                      <a:endParaRPr lang="ru-RU" sz="1000" dirty="0">
                        <a:latin typeface="Times New Roman" pitchFamily="18" charset="0"/>
                        <a:ea typeface="Calibri"/>
                        <a:cs typeface="Times New Roman"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000">
                          <a:solidFill>
                            <a:srgbClr val="000000"/>
                          </a:solidFill>
                          <a:latin typeface="Times New Roman" pitchFamily="18" charset="0"/>
                          <a:ea typeface="Calibri"/>
                          <a:cs typeface="Times New Roman" pitchFamily="18" charset="0"/>
                        </a:rPr>
                        <a:t>1351</a:t>
                      </a:r>
                      <a:endParaRPr lang="ru-RU" sz="1000">
                        <a:latin typeface="Times New Roman" pitchFamily="18" charset="0"/>
                        <a:ea typeface="Calibri"/>
                        <a:cs typeface="Times New Roman"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000" dirty="0">
                          <a:solidFill>
                            <a:srgbClr val="000000"/>
                          </a:solidFill>
                          <a:latin typeface="Times New Roman" pitchFamily="18" charset="0"/>
                          <a:ea typeface="Calibri"/>
                          <a:cs typeface="Times New Roman" pitchFamily="18" charset="0"/>
                        </a:rPr>
                        <a:t>0.27</a:t>
                      </a:r>
                      <a:endParaRPr lang="ru-RU" sz="1000" dirty="0">
                        <a:latin typeface="Times New Roman" pitchFamily="18" charset="0"/>
                        <a:ea typeface="Calibri"/>
                        <a:cs typeface="Times New Roman"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000">
                          <a:solidFill>
                            <a:srgbClr val="000000"/>
                          </a:solidFill>
                          <a:latin typeface="Times New Roman" pitchFamily="18" charset="0"/>
                          <a:ea typeface="Calibri"/>
                          <a:cs typeface="Times New Roman" pitchFamily="18" charset="0"/>
                        </a:rPr>
                        <a:t>0</a:t>
                      </a:r>
                      <a:endParaRPr lang="ru-RU" sz="1000">
                        <a:latin typeface="Times New Roman" pitchFamily="18" charset="0"/>
                        <a:ea typeface="Calibri"/>
                        <a:cs typeface="Times New Roman"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000" dirty="0">
                          <a:solidFill>
                            <a:srgbClr val="000000"/>
                          </a:solidFill>
                          <a:latin typeface="Times New Roman" pitchFamily="18" charset="0"/>
                          <a:ea typeface="Calibri"/>
                          <a:cs typeface="Times New Roman" pitchFamily="18" charset="0"/>
                        </a:rPr>
                        <a:t>0.002</a:t>
                      </a:r>
                      <a:endParaRPr lang="ru-RU" sz="1000" dirty="0">
                        <a:latin typeface="Times New Roman" pitchFamily="18" charset="0"/>
                        <a:ea typeface="Calibri"/>
                        <a:cs typeface="Times New Roman"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000">
                          <a:solidFill>
                            <a:srgbClr val="000000"/>
                          </a:solidFill>
                          <a:latin typeface="Times New Roman" pitchFamily="18" charset="0"/>
                          <a:ea typeface="Calibri"/>
                          <a:cs typeface="Times New Roman" pitchFamily="18" charset="0"/>
                        </a:rPr>
                        <a:t>0</a:t>
                      </a:r>
                      <a:endParaRPr lang="ru-RU" sz="1000">
                        <a:latin typeface="Times New Roman" pitchFamily="18" charset="0"/>
                        <a:ea typeface="Calibri"/>
                        <a:cs typeface="Times New Roman"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000" dirty="0">
                          <a:solidFill>
                            <a:srgbClr val="000000"/>
                          </a:solidFill>
                          <a:latin typeface="Times New Roman" pitchFamily="18" charset="0"/>
                          <a:ea typeface="Calibri"/>
                          <a:cs typeface="Times New Roman" pitchFamily="18" charset="0"/>
                        </a:rPr>
                        <a:t>0.001</a:t>
                      </a:r>
                      <a:endParaRPr lang="ru-RU" sz="1000" dirty="0">
                        <a:latin typeface="Times New Roman" pitchFamily="18" charset="0"/>
                        <a:ea typeface="Calibri"/>
                        <a:cs typeface="Times New Roman"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2384435588"/>
              </p:ext>
            </p:extLst>
          </p:nvPr>
        </p:nvGraphicFramePr>
        <p:xfrm>
          <a:off x="4953000" y="6357958"/>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643314"/>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15 </a:t>
            </a:r>
            <a:r>
              <a:rPr lang="kk-KZ" sz="1200" b="1" dirty="0">
                <a:solidFill>
                  <a:srgbClr val="000000"/>
                </a:solidFill>
                <a:latin typeface="Times New Roman" panose="02020603050405020304" pitchFamily="18" charset="0"/>
                <a:cs typeface="Times New Roman" panose="02020603050405020304" pitchFamily="18" charset="0"/>
              </a:rPr>
              <a:t>тамыз</a:t>
            </a:r>
            <a:r>
              <a:rPr lang="kk-KZ" sz="1200" b="1" dirty="0">
                <a:latin typeface="Times New Roman" pitchFamily="18" charset="0"/>
                <a:cs typeface="Times New Roman" pitchFamily="18" charset="0"/>
                <a:sym typeface="+mn-ea"/>
              </a:rPr>
              <a:t>да</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xmlns="" id="{1256905F-68B9-43FF-BC8C-DCBFC8EE4AEE}"/>
              </a:ext>
            </a:extLst>
          </p:cNvPr>
          <p:cNvSpPr txBox="1">
            <a:spLocks noChangeArrowheads="1"/>
          </p:cNvSpPr>
          <p:nvPr/>
        </p:nvSpPr>
        <p:spPr bwMode="hidden">
          <a:xfrm>
            <a:off x="5024438" y="3357562"/>
            <a:ext cx="4729162" cy="276999"/>
          </a:xfrm>
          <a:prstGeom prst="rect">
            <a:avLst/>
          </a:prstGeom>
          <a:noFill/>
          <a:ln w="38100" algn="ctr">
            <a:noFill/>
            <a:miter lim="800000"/>
            <a:headEnd/>
            <a:tailEnd/>
          </a:ln>
          <a:effectLst/>
        </p:spPr>
        <p:txBody>
          <a:bodyPr wrap="square">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xmlns=""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Ботаева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114351321"/>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14971</TotalTime>
  <Words>532</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2734</cp:revision>
  <cp:lastPrinted>2021-07-01T07:38:07Z</cp:lastPrinted>
  <dcterms:created xsi:type="dcterms:W3CDTF">2018-03-27T06:03:00Z</dcterms:created>
  <dcterms:modified xsi:type="dcterms:W3CDTF">2023-08-15T07:24:01Z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