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25" d="100"/>
          <a:sy n="125" d="100"/>
        </p:scale>
        <p:origin x="-1794"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88591" y="8362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Тараз</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13733708"/>
              </p:ext>
            </p:extLst>
          </p:nvPr>
        </p:nvGraphicFramePr>
        <p:xfrm>
          <a:off x="307975" y="2597210"/>
          <a:ext cx="4465638" cy="2199942"/>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999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a:solidFill>
                            <a:srgbClr val="002060"/>
                          </a:solidFill>
                          <a:latin typeface="Times New Roman" panose="02020603050405020304" pitchFamily="18" charset="0"/>
                          <a:cs typeface="Times New Roman" panose="02020603050405020304" pitchFamily="18" charset="0"/>
                        </a:rPr>
                        <a:t>№ 228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0" dirty="0">
                          <a:solidFill>
                            <a:srgbClr val="002060"/>
                          </a:solidFill>
                          <a:latin typeface="Times New Roman" panose="02020603050405020304" pitchFamily="18" charset="0"/>
                          <a:cs typeface="Times New Roman" panose="02020603050405020304" pitchFamily="18" charset="0"/>
                        </a:rPr>
                        <a:t>2023</a:t>
                      </a:r>
                      <a:r>
                        <a:rPr lang="kk-KZ" altLang="zh-CN" sz="1200" b="1" i="0" baseline="0" dirty="0">
                          <a:solidFill>
                            <a:srgbClr val="002060"/>
                          </a:solidFill>
                          <a:latin typeface="Times New Roman" panose="02020603050405020304" pitchFamily="18" charset="0"/>
                          <a:cs typeface="Times New Roman" panose="02020603050405020304" pitchFamily="18" charset="0"/>
                        </a:rPr>
                        <a:t> жыл 16 тамыз</a:t>
                      </a:r>
                      <a:endParaRPr lang="zh-CN" altLang="x-none" sz="1200" b="1" i="0" u="none"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99689957"/>
              </p:ext>
            </p:extLst>
          </p:nvPr>
        </p:nvGraphicFramePr>
        <p:xfrm>
          <a:off x="5017183" y="6480582"/>
          <a:ext cx="4680169" cy="465878"/>
        </p:xfrm>
        <a:graphic>
          <a:graphicData uri="http://schemas.openxmlformats.org/drawingml/2006/table">
            <a:tbl>
              <a:tblPr/>
              <a:tblGrid>
                <a:gridCol w="4680169">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02.08.22 ж. №</a:t>
                      </a:r>
                      <a:r>
                        <a:rPr lang="kk-KZ" sz="700" i="1" dirty="0">
                          <a:latin typeface="Times New Roman" panose="02020603050405020304" pitchFamily="18" charset="0"/>
                          <a:cs typeface="Times New Roman" panose="02020603050405020304" pitchFamily="18" charset="0"/>
                        </a:rPr>
                        <a:t>Қ</a:t>
                      </a:r>
                      <a:r>
                        <a:rPr lang="ru-RU" sz="700" i="1" dirty="0">
                          <a:latin typeface="Times New Roman" panose="02020603050405020304" pitchFamily="18" charset="0"/>
                          <a:cs typeface="Times New Roman" panose="02020603050405020304" pitchFamily="18" charset="0"/>
                        </a:rPr>
                        <a:t>Р ДСМ-70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687446"/>
            <a:ext cx="4832657"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2023 ж. </a:t>
            </a:r>
            <a:r>
              <a:rPr lang="ru-RU" altLang="ru-RU" sz="1200" b="1">
                <a:latin typeface="Times New Roman" pitchFamily="18" charset="0"/>
                <a:cs typeface="Times New Roman" pitchFamily="18" charset="0"/>
              </a:rPr>
              <a:t>16  </a:t>
            </a:r>
            <a:r>
              <a:rPr lang="ru-RU" altLang="ru-RU" sz="1200" b="1" dirty="0" err="1">
                <a:latin typeface="Times New Roman" pitchFamily="18" charset="0"/>
                <a:cs typeface="Times New Roman" pitchFamily="18" charset="0"/>
              </a:rPr>
              <a:t>тамыздағы</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Тараз</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p>
          <a:p>
            <a:pPr algn="ct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sp>
        <p:nvSpPr>
          <p:cNvPr id="20" name="Прямоугольник 19"/>
          <p:cNvSpPr/>
          <p:nvPr/>
        </p:nvSpPr>
        <p:spPr>
          <a:xfrm>
            <a:off x="4913004" y="-14882"/>
            <a:ext cx="4808538" cy="2308324"/>
          </a:xfrm>
          <a:prstGeom prst="rect">
            <a:avLst/>
          </a:prstGeom>
        </p:spPr>
        <p:txBody>
          <a:bodyPr wrap="square">
            <a:spAutoFit/>
          </a:bodyPr>
          <a:lstStyle/>
          <a:p>
            <a:pPr lvl="0" algn="ct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a:solidFill>
                  <a:prstClr val="black"/>
                </a:solidFill>
                <a:latin typeface="Times New Roman" panose="02020603050405020304" pitchFamily="18" charset="0"/>
                <a:cs typeface="Times New Roman" panose="02020603050405020304" pitchFamily="18" charset="0"/>
              </a:rPr>
              <a:t>Тараз</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АУА-РАЙЫ БОЛЖАМЫ</a:t>
            </a:r>
          </a:p>
          <a:p>
            <a:pPr lvl="0" algn="ctr"/>
            <a:r>
              <a:rPr lang="ru-RU" sz="1200" b="1" dirty="0">
                <a:solidFill>
                  <a:prstClr val="black"/>
                </a:solidFill>
                <a:latin typeface="Times New Roman" pitchFamily="18" charset="0"/>
                <a:cs typeface="Times New Roman" pitchFamily="18" charset="0"/>
              </a:rPr>
              <a:t>2023 </a:t>
            </a:r>
            <a:r>
              <a:rPr lang="ru-RU" sz="1200" b="1" dirty="0" err="1">
                <a:solidFill>
                  <a:prstClr val="black"/>
                </a:solidFill>
                <a:latin typeface="Times New Roman" pitchFamily="18" charset="0"/>
                <a:cs typeface="Times New Roman" pitchFamily="18" charset="0"/>
              </a:rPr>
              <a:t>жылғы</a:t>
            </a:r>
            <a:r>
              <a:rPr lang="ru-RU" sz="1200" b="1" dirty="0">
                <a:solidFill>
                  <a:prstClr val="black"/>
                </a:solidFill>
                <a:latin typeface="Times New Roman" pitchFamily="18" charset="0"/>
                <a:cs typeface="Times New Roman" pitchFamily="18" charset="0"/>
              </a:rPr>
              <a:t> </a:t>
            </a:r>
            <a:r>
              <a:rPr lang="ru-RU" sz="1200" b="1" dirty="0" smtClean="0">
                <a:solidFill>
                  <a:prstClr val="black"/>
                </a:solidFill>
                <a:latin typeface="Times New Roman" pitchFamily="18" charset="0"/>
                <a:cs typeface="Times New Roman" pitchFamily="18" charset="0"/>
              </a:rPr>
              <a:t>17 </a:t>
            </a:r>
            <a:r>
              <a:rPr lang="ru-RU" sz="1200" b="1" dirty="0" err="1">
                <a:solidFill>
                  <a:prstClr val="black"/>
                </a:solidFill>
                <a:latin typeface="Times New Roman" pitchFamily="18" charset="0"/>
                <a:cs typeface="Times New Roman" pitchFamily="18" charset="0"/>
              </a:rPr>
              <a:t>тамызға</a:t>
            </a:r>
            <a:endParaRPr lang="ru-RU" sz="1200" b="1" dirty="0">
              <a:solidFill>
                <a:prstClr val="black"/>
              </a:solidFill>
              <a:latin typeface="Times New Roman" pitchFamily="18" charset="0"/>
              <a:cs typeface="Times New Roman" pitchFamily="18" charset="0"/>
            </a:endParaRPr>
          </a:p>
          <a:p>
            <a:pPr lvl="0" algn="ctr"/>
            <a:r>
              <a:rPr lang="ru-RU" sz="1200" b="1" dirty="0" smtClean="0">
                <a:solidFill>
                  <a:prstClr val="black"/>
                </a:solidFill>
                <a:latin typeface="Times New Roman" pitchFamily="18" charset="0"/>
                <a:cs typeface="Times New Roman" pitchFamily="18" charset="0"/>
              </a:rPr>
              <a:t>16 </a:t>
            </a:r>
            <a:r>
              <a:rPr lang="ru-RU" sz="1200" b="1" dirty="0" err="1">
                <a:solidFill>
                  <a:prstClr val="black"/>
                </a:solidFill>
                <a:latin typeface="Times New Roman" pitchFamily="18" charset="0"/>
                <a:cs typeface="Times New Roman" pitchFamily="18" charset="0"/>
              </a:rPr>
              <a:t>тамыз</a:t>
            </a:r>
            <a:r>
              <a:rPr lang="ru-RU" sz="1200" b="1" dirty="0">
                <a:solidFill>
                  <a:prstClr val="black"/>
                </a:solidFill>
                <a:latin typeface="Times New Roman" pitchFamily="18" charset="0"/>
                <a:cs typeface="Times New Roman"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21-ден </a:t>
            </a:r>
            <a:r>
              <a:rPr lang="ru-RU" sz="1200" b="1" dirty="0" smtClean="0">
                <a:solidFill>
                  <a:prstClr val="black"/>
                </a:solidFill>
                <a:latin typeface="Times New Roman" pitchFamily="18" charset="0"/>
                <a:cs typeface="Times New Roman" pitchFamily="18" charset="0"/>
              </a:rPr>
              <a:t>17 </a:t>
            </a:r>
            <a:r>
              <a:rPr lang="ru-RU" sz="1200" b="1" dirty="0" err="1">
                <a:solidFill>
                  <a:prstClr val="black"/>
                </a:solidFill>
                <a:latin typeface="Times New Roman" pitchFamily="18" charset="0"/>
                <a:cs typeface="Times New Roman" pitchFamily="18" charset="0"/>
              </a:rPr>
              <a:t>тамыз</a:t>
            </a:r>
            <a:r>
              <a:rPr lang="ru-RU" sz="1200" b="1" dirty="0">
                <a:solidFill>
                  <a:prstClr val="black"/>
                </a:solidFill>
                <a:latin typeface="Times New Roman" pitchFamily="18" charset="0"/>
                <a:cs typeface="Times New Roman"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2023 ж. </a:t>
            </a:r>
            <a:r>
              <a:rPr lang="ru-RU" altLang="ru-RU" sz="1200" b="1" dirty="0" err="1">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21-ге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kk-KZ" sz="1200" dirty="0">
                <a:solidFill>
                  <a:prstClr val="black"/>
                </a:solidFill>
                <a:latin typeface="Times New Roman" pitchFamily="18" charset="0"/>
                <a:cs typeface="Times New Roman" pitchFamily="18" charset="0"/>
              </a:rPr>
              <a:t>         </a:t>
            </a:r>
          </a:p>
          <a:p>
            <a:pPr lvl="0"/>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     Көшпелі </a:t>
            </a:r>
            <a:r>
              <a:rPr lang="kk-KZ" sz="1200" dirty="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жауын-шашынсыз. Солтүстік-шығыс</a:t>
            </a:r>
            <a:r>
              <a:rPr lang="kk-KZ" sz="1200" dirty="0" smtClean="0">
                <a:solidFill>
                  <a:prstClr val="black"/>
                </a:solidFill>
                <a:latin typeface="Times New Roman"/>
                <a:ea typeface="Calibri"/>
              </a:rPr>
              <a:t>тан</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a:ea typeface="Calibri"/>
              </a:rPr>
              <a:t>жел соғады</a:t>
            </a:r>
            <a:r>
              <a:rPr lang="kk-KZ" sz="1200" dirty="0" smtClean="0">
                <a:solidFill>
                  <a:prstClr val="black"/>
                </a:solidFill>
                <a:latin typeface="Times New Roman" pitchFamily="18" charset="0"/>
                <a:ea typeface="Times New Roman"/>
                <a:cs typeface="Times New Roman" pitchFamily="18" charset="0"/>
              </a:rPr>
              <a:t>, </a:t>
            </a:r>
            <a:r>
              <a:rPr lang="kk-KZ" sz="1200" dirty="0">
                <a:solidFill>
                  <a:prstClr val="black"/>
                </a:solidFill>
                <a:latin typeface="Times New Roman" pitchFamily="18" charset="0"/>
                <a:ea typeface="Calibri"/>
                <a:cs typeface="Times New Roman" pitchFamily="18" charset="0"/>
              </a:rPr>
              <a:t>күші 9-14 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13-15,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30-32 </a:t>
            </a:r>
            <a:r>
              <a:rPr lang="kk-KZ" sz="1200" dirty="0">
                <a:solidFill>
                  <a:prstClr val="black"/>
                </a:solidFill>
                <a:latin typeface="Times New Roman" pitchFamily="18" charset="0"/>
                <a:cs typeface="Times New Roman" pitchFamily="18" charset="0"/>
              </a:rPr>
              <a:t>градус жылы болады. </a:t>
            </a:r>
          </a:p>
          <a:p>
            <a:pPr lvl="0" algn="just"/>
            <a:endParaRPr lang="kk-KZ" sz="1200" dirty="0">
              <a:solidFill>
                <a:prstClr val="black"/>
              </a:solidFill>
              <a:latin typeface="Times New Roman" pitchFamily="18" charset="0"/>
              <a:cs typeface="Times New Roman"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2023 </a:t>
            </a:r>
            <a:r>
              <a:rPr lang="ru-RU" altLang="ru-RU" sz="1200" b="1" dirty="0" err="1">
                <a:solidFill>
                  <a:prstClr val="black"/>
                </a:solidFill>
                <a:latin typeface="Times New Roman" panose="02020603050405020304" pitchFamily="18" charset="0"/>
                <a:cs typeface="Times New Roman" panose="02020603050405020304" pitchFamily="18" charset="0"/>
              </a:rPr>
              <a:t>жылғы</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18</a:t>
            </a:r>
            <a:r>
              <a:rPr lang="ru-RU" sz="1200" b="1" dirty="0" smtClean="0">
                <a:solidFill>
                  <a:prstClr val="black"/>
                </a:solidFill>
                <a:latin typeface="Times New Roman" pitchFamily="18" charset="0"/>
                <a:cs typeface="Times New Roman" pitchFamily="18" charset="0"/>
              </a:rPr>
              <a:t> </a:t>
            </a:r>
            <a:r>
              <a:rPr lang="ru-RU" sz="1200" b="1" dirty="0" err="1">
                <a:solidFill>
                  <a:prstClr val="black"/>
                </a:solidFill>
                <a:latin typeface="Times New Roman" pitchFamily="18" charset="0"/>
                <a:cs typeface="Times New Roman" pitchFamily="18" charset="0"/>
              </a:rPr>
              <a:t>тамызға</a:t>
            </a:r>
            <a:endParaRPr lang="ru-RU" sz="1200" b="1" dirty="0">
              <a:solidFill>
                <a:prstClr val="black"/>
              </a:solidFill>
              <a:latin typeface="Times New Roman" pitchFamily="18" charset="0"/>
              <a:cs typeface="Times New Roman" pitchFamily="18" charset="0"/>
            </a:endParaRPr>
          </a:p>
          <a:p>
            <a:pPr lvl="0" algn="ctr"/>
            <a:r>
              <a:rPr lang="ru-RU" sz="1200" b="1" dirty="0" smtClean="0">
                <a:solidFill>
                  <a:prstClr val="black"/>
                </a:solidFill>
                <a:latin typeface="Times New Roman" pitchFamily="18" charset="0"/>
                <a:cs typeface="Times New Roman" pitchFamily="18" charset="0"/>
              </a:rPr>
              <a:t>17 </a:t>
            </a:r>
            <a:r>
              <a:rPr lang="ru-RU" sz="1200" b="1" dirty="0" err="1">
                <a:solidFill>
                  <a:prstClr val="black"/>
                </a:solidFill>
                <a:latin typeface="Times New Roman" pitchFamily="18" charset="0"/>
                <a:cs typeface="Times New Roman" pitchFamily="18" charset="0"/>
              </a:rPr>
              <a:t>тамыз</a:t>
            </a:r>
            <a:r>
              <a:rPr lang="ru-RU" sz="1200" b="1" dirty="0">
                <a:solidFill>
                  <a:prstClr val="black"/>
                </a:solidFill>
                <a:latin typeface="Times New Roman" pitchFamily="18" charset="0"/>
                <a:cs typeface="Times New Roman" pitchFamily="18" charset="0"/>
              </a:rPr>
              <a:t> </a:t>
            </a:r>
            <a:r>
              <a:rPr lang="ru-RU" sz="1200" b="1" dirty="0" err="1">
                <a:solidFill>
                  <a:prstClr val="black"/>
                </a:solidFill>
                <a:latin typeface="Times New Roman" pitchFamily="18" charset="0"/>
                <a:cs typeface="Times New Roman" pitchFamily="18" charset="0"/>
              </a:rPr>
              <a:t>сағ</a:t>
            </a:r>
            <a:r>
              <a:rPr lang="ru-RU" sz="1200" b="1" dirty="0">
                <a:solidFill>
                  <a:prstClr val="black"/>
                </a:solidFill>
                <a:latin typeface="Times New Roman" pitchFamily="18" charset="0"/>
                <a:cs typeface="Times New Roman" pitchFamily="18" charset="0"/>
              </a:rPr>
              <a:t>. 21-ден </a:t>
            </a:r>
            <a:r>
              <a:rPr lang="ru-RU" sz="1200" b="1" dirty="0" err="1">
                <a:solidFill>
                  <a:prstClr val="black"/>
                </a:solidFill>
                <a:latin typeface="Times New Roman" pitchFamily="18" charset="0"/>
                <a:cs typeface="Times New Roman" pitchFamily="18" charset="0"/>
              </a:rPr>
              <a:t>бастап</a:t>
            </a:r>
            <a:r>
              <a:rPr lang="ru-RU" sz="1200" b="1" dirty="0">
                <a:solidFill>
                  <a:prstClr val="black"/>
                </a:solidFill>
                <a:latin typeface="Times New Roman" pitchFamily="18" charset="0"/>
                <a:cs typeface="Times New Roman" pitchFamily="18" charset="0"/>
              </a:rPr>
              <a:t> </a:t>
            </a:r>
            <a:r>
              <a:rPr lang="ru-RU" sz="1200" b="1" dirty="0" smtClean="0">
                <a:solidFill>
                  <a:prstClr val="black"/>
                </a:solidFill>
                <a:latin typeface="Times New Roman" pitchFamily="18" charset="0"/>
                <a:cs typeface="Times New Roman" pitchFamily="18" charset="0"/>
              </a:rPr>
              <a:t>18 </a:t>
            </a:r>
            <a:r>
              <a:rPr lang="ru-RU" sz="1200" b="1" dirty="0" err="1">
                <a:solidFill>
                  <a:prstClr val="black"/>
                </a:solidFill>
                <a:latin typeface="Times New Roman" pitchFamily="18" charset="0"/>
                <a:cs typeface="Times New Roman" pitchFamily="18" charset="0"/>
              </a:rPr>
              <a:t>тамыз</a:t>
            </a:r>
            <a:r>
              <a:rPr lang="ru-RU" sz="1200" b="1" dirty="0">
                <a:solidFill>
                  <a:prstClr val="black"/>
                </a:solidFill>
                <a:latin typeface="Times New Roman" pitchFamily="18" charset="0"/>
                <a:cs typeface="Times New Roman" pitchFamily="18" charset="0"/>
              </a:rPr>
              <a:t> </a:t>
            </a:r>
            <a:r>
              <a:rPr lang="ru-RU" sz="1200" b="1" dirty="0" err="1">
                <a:solidFill>
                  <a:prstClr val="black"/>
                </a:solidFill>
                <a:latin typeface="Times New Roman" pitchFamily="18" charset="0"/>
                <a:cs typeface="Times New Roman" pitchFamily="18" charset="0"/>
              </a:rPr>
              <a:t>сағ</a:t>
            </a:r>
            <a:r>
              <a:rPr lang="ru-RU" sz="1200" b="1" dirty="0">
                <a:solidFill>
                  <a:prstClr val="black"/>
                </a:solidFill>
                <a:latin typeface="Times New Roman" pitchFamily="18" charset="0"/>
                <a:cs typeface="Times New Roman" pitchFamily="18" charset="0"/>
              </a:rPr>
              <a:t>. 09-</a:t>
            </a:r>
            <a:r>
              <a:rPr lang="kk-KZ" sz="1200" b="1" dirty="0">
                <a:solidFill>
                  <a:prstClr val="black"/>
                </a:solidFill>
                <a:latin typeface="Times New Roman" panose="02020603050405020304" pitchFamily="18" charset="0"/>
                <a:cs typeface="Times New Roman" panose="02020603050405020304" pitchFamily="18" charset="0"/>
              </a:rPr>
              <a:t>ға</a:t>
            </a: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дейін</a:t>
            </a:r>
            <a:r>
              <a:rPr lang="ru-RU" sz="1200" b="1"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             </a:t>
            </a:r>
          </a:p>
          <a:p>
            <a:pPr lvl="0" indent="182563">
              <a:defRPr/>
            </a:pPr>
            <a:r>
              <a:rPr lang="kk-KZ" sz="1200" dirty="0">
                <a:solidFill>
                  <a:prstClr val="black"/>
                </a:solidFill>
                <a:latin typeface="Times New Roman" pitchFamily="18" charset="0"/>
                <a:cs typeface="Times New Roman" pitchFamily="18" charset="0"/>
              </a:rPr>
              <a:t>    Көшпелі бұлтты, жауын-шашынсыз. Солтүстік-шығыс</a:t>
            </a:r>
            <a:r>
              <a:rPr lang="kk-KZ" sz="1200" dirty="0">
                <a:solidFill>
                  <a:prstClr val="black"/>
                </a:solidFill>
                <a:latin typeface="Times New Roman"/>
                <a:ea typeface="Calibri"/>
              </a:rPr>
              <a:t>тан жел соғады</a:t>
            </a:r>
            <a:r>
              <a:rPr lang="kk-KZ" sz="1200" dirty="0">
                <a:solidFill>
                  <a:prstClr val="black"/>
                </a:solidFill>
                <a:latin typeface="Times New Roman"/>
                <a:ea typeface="Times New Roman"/>
              </a:rPr>
              <a:t>, </a:t>
            </a:r>
            <a:r>
              <a:rPr lang="kk-KZ" sz="1200" dirty="0">
                <a:solidFill>
                  <a:prstClr val="black"/>
                </a:solidFill>
                <a:latin typeface="Times New Roman" pitchFamily="18" charset="0"/>
                <a:ea typeface="Calibri"/>
                <a:cs typeface="Times New Roman" pitchFamily="18" charset="0"/>
              </a:rPr>
              <a:t>күші 9-14 </a:t>
            </a:r>
            <a:r>
              <a:rPr lang="kk-KZ" sz="1200" dirty="0">
                <a:solidFill>
                  <a:prstClr val="black"/>
                </a:solidFill>
                <a:latin typeface="Times New Roman" pitchFamily="18" charset="0"/>
                <a:cs typeface="Times New Roman" pitchFamily="18" charset="0"/>
              </a:rPr>
              <a:t>м/с. Ауа температурасы 13-15 градус жылы болады. </a:t>
            </a:r>
            <a:endParaRPr lang="ru-RU" sz="1200" dirty="0">
              <a:solidFill>
                <a:prstClr val="black"/>
              </a:solidFill>
              <a:latin typeface="Times New Roman" pitchFamily="18" charset="0"/>
              <a:cs typeface="Times New Roman" pitchFamily="18" charset="0"/>
            </a:endParaRPr>
          </a:p>
        </p:txBody>
      </p:sp>
      <p:sp>
        <p:nvSpPr>
          <p:cNvPr id="21" name="TextBox 13"/>
          <p:cNvSpPr txBox="1"/>
          <p:nvPr/>
        </p:nvSpPr>
        <p:spPr>
          <a:xfrm>
            <a:off x="4977188" y="2597210"/>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r>
              <a:rPr lang="ru-RU" sz="1200" dirty="0" smtClean="0">
                <a:solidFill>
                  <a:prstClr val="black"/>
                </a:solidFill>
                <a:latin typeface="Times New Roman" panose="02020603050405020304" pitchFamily="18" charset="0"/>
                <a:cs typeface="Times New Roman" panose="02020603050405020304" pitchFamily="18" charset="0"/>
              </a:rPr>
              <a:t>         17,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18 </a:t>
            </a:r>
            <a:r>
              <a:rPr lang="ru-RU" sz="1200" dirty="0" err="1" smtClean="0">
                <a:solidFill>
                  <a:prstClr val="black"/>
                </a:solidFill>
                <a:latin typeface="Times New Roman" panose="02020603050405020304" pitchFamily="18" charset="0"/>
                <a:cs typeface="Times New Roman" panose="02020603050405020304" pitchFamily="18" charset="0"/>
              </a:rPr>
              <a:t>тамызда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жағдайлар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қала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атмосферасында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ластаушы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заттардың</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ықпал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етеді</a:t>
            </a:r>
            <a:r>
              <a:rPr lang="ru-RU" sz="1200" dirty="0" smtClean="0">
                <a:solidFill>
                  <a:prstClr val="black"/>
                </a:solidFill>
                <a:latin typeface="Times New Roman" panose="02020603050405020304" pitchFamily="18" charset="0"/>
                <a:cs typeface="Times New Roman" panose="02020603050405020304" pitchFamily="18" charset="0"/>
              </a:rPr>
              <a:t>. </a:t>
            </a:r>
          </a:p>
          <a:p>
            <a:pPr lvl="0"/>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Жалпы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қала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бойынша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ауаның</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ластану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деңгейі</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төмен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болады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деп</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күтілуде</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16"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481871299"/>
              </p:ext>
            </p:extLst>
          </p:nvPr>
        </p:nvGraphicFramePr>
        <p:xfrm>
          <a:off x="5026516" y="4158332"/>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98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1533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0,31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1,5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0,19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5" name="TextBox 13"/>
          <p:cNvSpPr txBox="1"/>
          <p:nvPr/>
        </p:nvSpPr>
        <p:spPr>
          <a:xfrm>
            <a:off x="4977188" y="3428207"/>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162</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5454" y="4316819"/>
            <a:ext cx="4291013" cy="1939346"/>
            <a:chOff x="531522" y="3799939"/>
            <a:chExt cx="4291013" cy="2078604"/>
          </a:xfrm>
        </p:grpSpPr>
        <p:graphicFrame>
          <p:nvGraphicFramePr>
            <p:cNvPr id="26" name="Таблица 25"/>
            <p:cNvGraphicFramePr/>
            <p:nvPr>
              <p:extLst>
                <p:ext uri="{D42A27DB-BD31-4B8C-83A1-F6EECF244321}">
                  <p14:modId xmlns:p14="http://schemas.microsoft.com/office/powerpoint/2010/main" val="531088369"/>
                </p:ext>
              </p:extLst>
            </p:nvPr>
          </p:nvGraphicFramePr>
          <p:xfrm>
            <a:off x="531522" y="5029038"/>
            <a:ext cx="4035777" cy="849505"/>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sz="800" dirty="0">
                            <a:latin typeface="Times New Roman" panose="02020603050405020304" pitchFamily="18" charset="0"/>
                            <a:cs typeface="Times New Roman" panose="02020603050405020304" pitchFamily="18" charset="0"/>
                          </a:rPr>
                          <a:t>ЛМ, </a:t>
                        </a: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a:t>
                        </a:r>
                        <a:r>
                          <a:rPr lang="ru-RU" altLang="en-US" sz="800" dirty="0" err="1">
                            <a:latin typeface="Times New Roman" panose="02020603050405020304" pitchFamily="18" charset="0"/>
                            <a:ea typeface="Times New Roman" panose="02020603050405020304" pitchFamily="18" charset="0"/>
                            <a:cs typeface="Times New Roman" panose="02020603050405020304" pitchFamily="18" charset="0"/>
                          </a:rPr>
                          <a:t>Қазгидромет</a:t>
                        </a: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РМК</a:t>
                        </a:r>
                      </a:p>
                      <a:p>
                        <a:pPr lvl="0" eaLnBrk="1" hangingPunct="1">
                          <a:buNone/>
                        </a:pPr>
                        <a:r>
                          <a:rPr lang="kk-KZ" sz="800" dirty="0">
                            <a:latin typeface="Times New Roman" panose="02020603050405020304" pitchFamily="18" charset="0"/>
                            <a:cs typeface="Times New Roman" panose="02020603050405020304" pitchFamily="18" charset="0"/>
                          </a:rPr>
                          <a:t>Жамбыл облысы бойынша филиалы </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(7262) 56-80-51</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sz="800" b="0" i="1" u="none" kern="1200" baseline="0" dirty="0">
                            <a:solidFill>
                              <a:schemeClr val="tx1"/>
                            </a:solidFill>
                            <a:effectLst/>
                            <a:latin typeface="Calibri" panose="020F0502020204030204" pitchFamily="34" charset="0"/>
                            <a:ea typeface="+mn-ea"/>
                            <a:cs typeface="+mn-cs"/>
                          </a:rPr>
                          <a:t>lmpz_zmb@meteo.kz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kk-KZ"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ОМП, </a:t>
                        </a:r>
                        <a:r>
                          <a:rPr kumimoji="0" lang="ru-RU"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a:t>
                        </a:r>
                        <a:r>
                          <a:rPr kumimoji="0" lang="ru-RU" altLang="en-US" sz="800" b="0" i="0" u="none" strike="noStrike" kern="1200" cap="none" spc="0" normalizeH="0" baseline="0" noProof="0" dirty="0" err="1">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Қазгидромет</a:t>
                        </a:r>
                        <a:r>
                          <a:rPr kumimoji="0" lang="ru-RU"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РМК</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kk-KZ"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Жамбыл облысы бойынша филиалы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26</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31-52-28</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1" u="none" strike="noStrike" kern="1200" cap="none" spc="0" normalizeH="0" baseline="0" noProof="0" dirty="0">
                            <a:ln>
                              <a:noFill/>
                            </a:ln>
                            <a:solidFill>
                              <a:prstClr val="black"/>
                            </a:solidFill>
                            <a:effectLst/>
                            <a:uLnTx/>
                            <a:uFillTx/>
                            <a:latin typeface="Calibri" panose="020F0502020204030204" pitchFamily="34" charset="0"/>
                            <a:ea typeface="+mn-ea"/>
                            <a:cs typeface="+mn-cs"/>
                          </a:rPr>
                          <a:t>info</a:t>
                        </a:r>
                        <a:r>
                          <a:rPr kumimoji="0" lang="en-US" sz="800" b="0" i="1" u="none" strike="noStrike" kern="1200" cap="none" spc="0" normalizeH="0" baseline="0" noProof="0" dirty="0">
                            <a:ln>
                              <a:noFill/>
                            </a:ln>
                            <a:solidFill>
                              <a:prstClr val="black"/>
                            </a:solidFill>
                            <a:effectLst/>
                            <a:uLnTx/>
                            <a:uFillTx/>
                            <a:latin typeface="Calibri" panose="020F0502020204030204" pitchFamily="34" charset="0"/>
                            <a:ea typeface="+mn-ea"/>
                            <a:cs typeface="+mn-cs"/>
                          </a:rPr>
                          <a:t>_zmb@meteo.kz</a:t>
                        </a:r>
                        <a:endPar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89" y="3992618"/>
              <a:ext cx="192392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98885" y="3799939"/>
              <a:ext cx="4223650" cy="1113971"/>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69116" y="6285101"/>
            <a:ext cx="4521389" cy="246221"/>
          </a:xfrm>
          <a:prstGeom prst="rect">
            <a:avLst/>
          </a:prstGeom>
          <a:solidFill>
            <a:schemeClr val="bg1"/>
          </a:solidFill>
          <a:ln w="9525">
            <a:noFill/>
          </a:ln>
        </p:spPr>
        <p:txBody>
          <a:bodyPr wrap="square">
            <a:spAutoFit/>
          </a:bodyPr>
          <a:lstStyle/>
          <a:p>
            <a:pPr eaLnBrk="0" hangingPunct="0"/>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О. Минькова</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err="1" smtClean="0">
                <a:solidFill>
                  <a:srgbClr val="000000"/>
                </a:solidFill>
                <a:latin typeface="Times New Roman" panose="02020603050405020304" pitchFamily="18" charset="0"/>
                <a:cs typeface="Times New Roman" panose="02020603050405020304" pitchFamily="18" charset="0"/>
              </a:rPr>
              <a:t>Волохова</a:t>
            </a:r>
            <a:r>
              <a:rPr lang="ru-RU" altLang="ru-RU" sz="1000" b="1" i="1" dirty="0" smtClean="0">
                <a:solidFill>
                  <a:srgbClr val="000000"/>
                </a:solidFill>
                <a:latin typeface="Times New Roman" panose="02020603050405020304" pitchFamily="18" charset="0"/>
                <a:cs typeface="Times New Roman" panose="02020603050405020304" pitchFamily="18" charset="0"/>
              </a:rPr>
              <a:t> О</a:t>
            </a:r>
            <a:r>
              <a:rPr lang="kk-KZ" altLang="ru-RU" sz="1000" b="1" i="1" smtClean="0">
                <a:solidFill>
                  <a:srgbClr val="000000"/>
                </a:solidFill>
                <a:latin typeface="Times New Roman" panose="02020603050405020304" pitchFamily="18" charset="0"/>
                <a:cs typeface="Times New Roman" panose="02020603050405020304" pitchFamily="18" charset="0"/>
              </a:rPr>
              <a:t>.В.</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a16="http://schemas.microsoft.com/office/drawing/2014/main" xmlns="" val="20000"/>
                    </a:ext>
                  </a:extLst>
                </a:gridCol>
                <a:gridCol w="3178492">
                  <a:extLst>
                    <a:ext uri="{9D8B030D-6E8A-4147-A177-3AD203B41FA5}">
                      <a16:colId xmlns:a16="http://schemas.microsoft.com/office/drawing/2014/main" xmlns=""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351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0,21 ≤ 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813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0,28 ≤ Р &lt; 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14663</TotalTime>
  <Words>582</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sinoptik1</cp:lastModifiedBy>
  <cp:revision>3052</cp:revision>
  <cp:lastPrinted>2023-08-16T06:29:06Z</cp:lastPrinted>
  <dcterms:created xsi:type="dcterms:W3CDTF">2018-03-27T06:03:00Z</dcterms:created>
  <dcterms:modified xsi:type="dcterms:W3CDTF">2023-08-16T06:30:03Z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