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7970" autoAdjust="0"/>
    <p:restoredTop sz="94660"/>
  </p:normalViewPr>
  <p:slideViewPr>
    <p:cSldViewPr showGuides="1">
      <p:cViewPr varScale="1">
        <p:scale>
          <a:sx n="113" d="100"/>
          <a:sy n="113" d="100"/>
        </p:scale>
        <p:origin x="-1218"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50738986"/>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234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22 </a:t>
                      </a:r>
                      <a:r>
                        <a:rPr lang="kk-KZ" altLang="zh-CN" sz="1200" b="1" i="1" baseline="0" dirty="0">
                          <a:solidFill>
                            <a:srgbClr val="002060"/>
                          </a:solidFill>
                          <a:latin typeface="Times New Roman" panose="02020603050405020304" pitchFamily="18" charset="0"/>
                          <a:cs typeface="Times New Roman" panose="02020603050405020304" pitchFamily="18" charset="0"/>
                        </a:rPr>
                        <a:t>тамыз</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1967601065"/>
              </p:ext>
            </p:extLst>
          </p:nvPr>
        </p:nvGraphicFramePr>
        <p:xfrm>
          <a:off x="5024333" y="6550030"/>
          <a:ext cx="4711817" cy="213360"/>
        </p:xfrm>
        <a:graphic>
          <a:graphicData uri="http://schemas.openxmlformats.org/drawingml/2006/table">
            <a:tbl>
              <a:tblPr/>
              <a:tblGrid>
                <a:gridCol w="4711817">
                  <a:extLst>
                    <a:ext uri="{9D8B030D-6E8A-4147-A177-3AD203B41FA5}">
                      <a16:colId xmlns:a16="http://schemas.microsoft.com/office/drawing/2014/main" xmlns=""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a:latin typeface="Times New Roman" panose="02020603050405020304" pitchFamily="18" charset="0"/>
                <a:cs typeface="Times New Roman" panose="02020603050405020304" pitchFamily="18" charset="0"/>
              </a:rPr>
              <a:t>тамыз</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433973528"/>
              </p:ext>
            </p:extLst>
          </p:nvPr>
        </p:nvGraphicFramePr>
        <p:xfrm>
          <a:off x="5011986" y="4135786"/>
          <a:ext cx="4712934" cy="2067354"/>
        </p:xfrm>
        <a:graphic>
          <a:graphicData uri="http://schemas.openxmlformats.org/drawingml/2006/table">
            <a:tbl>
              <a:tblPr firstRow="1" bandRow="1">
                <a:tableStyleId>{5C22544A-7EE6-4342-B048-85BDC9FD1C3A}</a:tableStyleId>
              </a:tblPr>
              <a:tblGrid>
                <a:gridCol w="1725533">
                  <a:extLst>
                    <a:ext uri="{9D8B030D-6E8A-4147-A177-3AD203B41FA5}">
                      <a16:colId xmlns:a16="http://schemas.microsoft.com/office/drawing/2014/main" xmlns="" val="3583770891"/>
                    </a:ext>
                  </a:extLst>
                </a:gridCol>
                <a:gridCol w="1472455">
                  <a:extLst>
                    <a:ext uri="{9D8B030D-6E8A-4147-A177-3AD203B41FA5}">
                      <a16:colId xmlns:a16="http://schemas.microsoft.com/office/drawing/2014/main" xmlns="" val="1276116030"/>
                    </a:ext>
                  </a:extLst>
                </a:gridCol>
                <a:gridCol w="1514946">
                  <a:extLst>
                    <a:ext uri="{9D8B030D-6E8A-4147-A177-3AD203B41FA5}">
                      <a16:colId xmlns:a16="http://schemas.microsoft.com/office/drawing/2014/main" xmlns="" val="2096923049"/>
                    </a:ext>
                  </a:extLst>
                </a:gridCol>
              </a:tblGrid>
              <a:tr h="66443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4759">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4759">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802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84759">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46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2772">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199038">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
        <p:nvSpPr>
          <p:cNvPr id="16" name="Прямоугольник 15"/>
          <p:cNvSpPr/>
          <p:nvPr/>
        </p:nvSpPr>
        <p:spPr>
          <a:xfrm>
            <a:off x="4944224" y="75573"/>
            <a:ext cx="4717371" cy="2677656"/>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a:latin typeface="Times New Roman" panose="02020603050405020304" pitchFamily="18" charset="0"/>
                <a:cs typeface="Times New Roman" panose="02020603050405020304" pitchFamily="18" charset="0"/>
              </a:rPr>
              <a:t>тамызға</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just"/>
            <a:r>
              <a:rPr lang="ru-RU" altLang="ru-RU" sz="1200" b="1" dirty="0">
                <a:latin typeface="Times New Roman" panose="02020603050405020304" pitchFamily="18" charset="0"/>
                <a:cs typeface="Times New Roman" panose="02020603050405020304" pitchFamily="18" charset="0"/>
              </a:rPr>
              <a:t>     2023 ж.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23 </a:t>
            </a:r>
            <a:r>
              <a:rPr lang="kk-KZ" altLang="ru-RU" sz="1200" b="1" dirty="0">
                <a:latin typeface="Times New Roman" panose="02020603050405020304" pitchFamily="18" charset="0"/>
                <a:cs typeface="Times New Roman" panose="02020603050405020304" pitchFamily="18" charset="0"/>
              </a:rPr>
              <a:t>тамыз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endParaRPr lang="kk-KZ" altLang="ru-RU" sz="1200" dirty="0">
              <a:latin typeface="Times New Roman" panose="02020603050405020304" pitchFamily="18" charset="0"/>
              <a:cs typeface="Times New Roman" panose="02020603050405020304" pitchFamily="18" charset="0"/>
            </a:endParaRPr>
          </a:p>
          <a:p>
            <a:pPr lvl="0" algn="just"/>
            <a:r>
              <a:rPr lang="kk-KZ" sz="1200" dirty="0">
                <a:latin typeface="Times New Roman" panose="02020603050405020304" pitchFamily="18" charset="0"/>
                <a:ea typeface="Calibri" panose="020F0502020204030204" pitchFamily="34" charset="0"/>
                <a:cs typeface="Times New Roman" panose="02020603050405020304" pitchFamily="18" charset="0"/>
              </a:rPr>
              <a:t>         Көшпелі бұлтты,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түнде жаңбыр, найзағай. </a:t>
            </a:r>
            <a:r>
              <a:rPr lang="kk-KZ" sz="1200" dirty="0">
                <a:latin typeface="Times New Roman" panose="02020603050405020304" pitchFamily="18" charset="0"/>
                <a:ea typeface="Calibri" panose="020F0502020204030204" pitchFamily="34" charset="0"/>
                <a:cs typeface="Times New Roman" panose="02020603050405020304" pitchFamily="18" charset="0"/>
              </a:rPr>
              <a:t>Жел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солтүстік-шығыстан соғады</a:t>
            </a:r>
            <a:r>
              <a:rPr lang="kk-KZ" sz="1200" dirty="0">
                <a:latin typeface="Times New Roman" panose="02020603050405020304" pitchFamily="18" charset="0"/>
                <a:ea typeface="Calibri" panose="020F0502020204030204" pitchFamily="34" charset="0"/>
                <a:cs typeface="Times New Roman" panose="02020603050405020304" pitchFamily="18" charset="0"/>
              </a:rPr>
              <a:t>, күші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9-14, найзағай кезінде екпіні 15-20 </a:t>
            </a:r>
            <a:r>
              <a:rPr lang="kk-KZ" sz="1200" dirty="0">
                <a:latin typeface="Times New Roman" panose="02020603050405020304" pitchFamily="18" charset="0"/>
                <a:ea typeface="Calibri" panose="020F0502020204030204" pitchFamily="34" charset="0"/>
                <a:cs typeface="Times New Roman" panose="02020603050405020304" pitchFamily="18" charset="0"/>
              </a:rPr>
              <a:t>м/с. Ауа температурасы түнде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15-17, </a:t>
            </a:r>
            <a:r>
              <a:rPr lang="kk-KZ" sz="1200" dirty="0">
                <a:latin typeface="Times New Roman" panose="02020603050405020304" pitchFamily="18" charset="0"/>
                <a:ea typeface="Calibri" panose="020F0502020204030204" pitchFamily="34" charset="0"/>
                <a:cs typeface="Times New Roman" panose="02020603050405020304" pitchFamily="18" charset="0"/>
              </a:rPr>
              <a:t>күндіз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28-30 градус жылы.</a:t>
            </a:r>
            <a:endParaRPr lang="kk-KZ" sz="1200" dirty="0">
              <a:latin typeface="Times New Roman" panose="02020603050405020304" pitchFamily="18" charset="0"/>
              <a:ea typeface="Calibri" panose="020F0502020204030204" pitchFamily="34" charset="0"/>
              <a:cs typeface="Times New Roman" panose="02020603050405020304" pitchFamily="18" charset="0"/>
            </a:endParaRPr>
          </a:p>
          <a:p>
            <a:pPr lvl="0" indent="180000" algn="just"/>
            <a:endParaRPr lang="kk-KZ" sz="1200" dirty="0">
              <a:latin typeface="Times New Roman" pitchFamily="18" charset="0"/>
              <a:cs typeface="Times New Roman" pitchFamily="18" charset="0"/>
            </a:endParaRPr>
          </a:p>
          <a:p>
            <a:pPr lvl="0" indent="144000" algn="ctr"/>
            <a:r>
              <a:rPr lang="ru-RU" sz="1200" b="1" dirty="0" smtClean="0">
                <a:solidFill>
                  <a:srgbClr val="000000"/>
                </a:solidFill>
                <a:latin typeface="Times New Roman" pitchFamily="18" charset="0"/>
                <a:cs typeface="Times New Roman" pitchFamily="18" charset="0"/>
                <a:sym typeface="+mn-ea"/>
              </a:rPr>
              <a:t>24 </a:t>
            </a:r>
            <a:r>
              <a:rPr lang="ru-RU" sz="1200" b="1" dirty="0" err="1">
                <a:solidFill>
                  <a:srgbClr val="000000"/>
                </a:solidFill>
                <a:latin typeface="Times New Roman" pitchFamily="18" charset="0"/>
                <a:cs typeface="Times New Roman" pitchFamily="18" charset="0"/>
                <a:sym typeface="+mn-ea"/>
              </a:rPr>
              <a:t>тамыз</a:t>
            </a:r>
            <a:r>
              <a:rPr lang="kk-KZ" sz="1200" b="1" dirty="0">
                <a:solidFill>
                  <a:srgbClr val="000000"/>
                </a:solidFill>
                <a:latin typeface="Times New Roman" pitchFamily="18" charset="0"/>
                <a:cs typeface="Times New Roman" pitchFamily="18" charset="0"/>
                <a:sym typeface="+mn-ea"/>
              </a:rPr>
              <a:t>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23 </a:t>
            </a:r>
            <a:r>
              <a:rPr lang="kk-KZ" sz="1200" b="1" dirty="0">
                <a:solidFill>
                  <a:srgbClr val="000000"/>
                </a:solidFill>
                <a:latin typeface="Times New Roman" panose="02020603050405020304" pitchFamily="18" charset="0"/>
                <a:cs typeface="Times New Roman" panose="02020603050405020304" pitchFamily="18" charset="0"/>
                <a:sym typeface="+mn-ea"/>
              </a:rPr>
              <a:t>тамыз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2023 ж. </a:t>
            </a:r>
            <a:r>
              <a:rPr lang="ru-RU" sz="1200" b="1" dirty="0" smtClean="0">
                <a:solidFill>
                  <a:srgbClr val="000000"/>
                </a:solidFill>
                <a:latin typeface="Times New Roman" panose="02020603050405020304" pitchFamily="18" charset="0"/>
                <a:cs typeface="Times New Roman" panose="02020603050405020304" pitchFamily="18" charset="0"/>
                <a:sym typeface="+mn-ea"/>
              </a:rPr>
              <a:t>24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тамыз</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0000" algn="just"/>
            <a:r>
              <a:rPr lang="kk-KZ" sz="1200" dirty="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жаңбыр, найзағай. </a:t>
            </a:r>
            <a:r>
              <a:rPr lang="ru-RU" sz="1200" dirty="0" err="1" smtClean="0">
                <a:latin typeface="Times New Roman" panose="02020603050405020304" pitchFamily="18" charset="0"/>
                <a:cs typeface="Times New Roman" panose="02020603050405020304" pitchFamily="18" charset="0"/>
              </a:rPr>
              <a:t>Жел</a:t>
            </a:r>
            <a:r>
              <a:rPr lang="kk-KZ" sz="1200" dirty="0" smtClean="0">
                <a:latin typeface="Times New Roman" panose="02020603050405020304" pitchFamily="18" charset="0"/>
                <a:cs typeface="Times New Roman" panose="02020603050405020304" pitchFamily="18" charset="0"/>
              </a:rPr>
              <a:t> солтүстік-батыстан соғады</a:t>
            </a:r>
            <a:r>
              <a:rPr lang="kk-KZ" sz="1200" dirty="0">
                <a:latin typeface="Times New Roman" panose="02020603050405020304" pitchFamily="18" charset="0"/>
                <a:cs typeface="Times New Roman" panose="02020603050405020304" pitchFamily="18" charset="0"/>
              </a:rPr>
              <a:t>, күші </a:t>
            </a:r>
            <a:r>
              <a:rPr lang="kk-KZ" sz="1200" dirty="0" smtClean="0">
                <a:latin typeface="Times New Roman" panose="02020603050405020304" pitchFamily="18" charset="0"/>
                <a:cs typeface="Times New Roman" panose="02020603050405020304" pitchFamily="18" charset="0"/>
              </a:rPr>
              <a:t>9-14, найзағай кезінде екпіні 18 </a:t>
            </a:r>
            <a:r>
              <a:rPr lang="kk-KZ" sz="1200" dirty="0">
                <a:latin typeface="Times New Roman" panose="02020603050405020304" pitchFamily="18" charset="0"/>
                <a:cs typeface="Times New Roman" panose="02020603050405020304"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15-17</a:t>
            </a:r>
            <a:r>
              <a:rPr lang="kk-KZ" sz="1200" dirty="0" smtClean="0">
                <a:latin typeface="Times New Roman" pitchFamily="18" charset="0"/>
                <a:cs typeface="Times New Roman" pitchFamily="18" charset="0"/>
              </a:rPr>
              <a:t>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a:p>
            <a:pPr indent="180000" algn="just"/>
            <a:endParaRPr lang="ru-RU" sz="12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48380" y="3377427"/>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82719" y="2555306"/>
            <a:ext cx="46788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200" dirty="0">
                <a:solidFill>
                  <a:schemeClr val="tx1"/>
                </a:solidFill>
                <a:latin typeface="Times New Roman" panose="02020603050405020304" pitchFamily="18" charset="0"/>
                <a:cs typeface="Times New Roman" panose="02020603050405020304" pitchFamily="18" charset="0"/>
              </a:rPr>
              <a:t>2023 ж. </a:t>
            </a:r>
            <a:r>
              <a:rPr lang="ru-RU" sz="1200" b="1" dirty="0" smtClean="0">
                <a:solidFill>
                  <a:schemeClr val="tx1"/>
                </a:solidFill>
                <a:latin typeface="Times New Roman" panose="02020603050405020304" pitchFamily="18" charset="0"/>
                <a:cs typeface="Times New Roman" panose="02020603050405020304" pitchFamily="18" charset="0"/>
              </a:rPr>
              <a:t>23 </a:t>
            </a:r>
            <a:r>
              <a:rPr lang="ru-RU" sz="1200" b="1" dirty="0" err="1">
                <a:solidFill>
                  <a:schemeClr val="tx1"/>
                </a:solidFill>
                <a:latin typeface="Times New Roman" panose="02020603050405020304" pitchFamily="18" charset="0"/>
                <a:cs typeface="Times New Roman" panose="02020603050405020304" pitchFamily="18" charset="0"/>
              </a:rPr>
              <a:t>тамызда</a:t>
            </a:r>
            <a:r>
              <a:rPr lang="ru-RU" sz="1200" b="1"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түнде</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24 </a:t>
            </a:r>
            <a:r>
              <a:rPr lang="kk-KZ" sz="1200" b="1" dirty="0">
                <a:solidFill>
                  <a:schemeClr val="tx1"/>
                </a:solidFill>
                <a:latin typeface="Times New Roman" panose="02020603050405020304" pitchFamily="18" charset="0"/>
                <a:cs typeface="Times New Roman" panose="02020603050405020304" pitchFamily="18" charset="0"/>
              </a:rPr>
              <a:t>тамызда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a:solidFill>
                  <a:schemeClr val="tx1"/>
                </a:solidFill>
                <a:latin typeface="Times New Roman" panose="02020603050405020304" pitchFamily="18" charset="0"/>
                <a:cs typeface="Times New Roman" panose="02020603050405020304" pitchFamily="18" charset="0"/>
              </a:rPr>
              <a:t>сей</a:t>
            </a:r>
            <a:r>
              <a:rPr lang="kk-KZ" sz="1200" b="1" dirty="0">
                <a:solidFill>
                  <a:schemeClr val="tx1"/>
                </a:solidFill>
                <a:latin typeface="Times New Roman" panose="02020603050405020304" pitchFamily="18" charset="0"/>
                <a:cs typeface="Times New Roman" panose="02020603050405020304" pitchFamily="18" charset="0"/>
              </a:rPr>
              <a:t>ілуіне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xmlns=""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31260" y="6240187"/>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Аянова</a:t>
            </a:r>
            <a:r>
              <a:rPr lang="ru-RU" altLang="ru-RU" sz="1200" b="1" i="1" dirty="0">
                <a:solidFill>
                  <a:srgbClr val="000000"/>
                </a:solidFill>
                <a:latin typeface="Times New Roman" panose="02020603050405020304" pitchFamily="18" charset="0"/>
                <a:cs typeface="Times New Roman" panose="02020603050405020304" pitchFamily="18" charset="0"/>
              </a:rPr>
              <a:t> С.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xmlns="" val="20000"/>
                    </a:ext>
                  </a:extLst>
                </a:gridCol>
                <a:gridCol w="3114354">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21549</TotalTime>
  <Words>593</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3815</cp:revision>
  <cp:lastPrinted>2021-07-01T03:56:27Z</cp:lastPrinted>
  <dcterms:created xsi:type="dcterms:W3CDTF">2018-03-27T06:03:00Z</dcterms:created>
  <dcterms:modified xsi:type="dcterms:W3CDTF">2023-08-22T06:52:26Z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