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7158" autoAdjust="0"/>
    <p:restoredTop sz="94614" autoAdjust="0"/>
  </p:normalViewPr>
  <p:slideViewPr>
    <p:cSldViewPr showGuides="1">
      <p:cViewPr varScale="1">
        <p:scale>
          <a:sx n="113" d="100"/>
          <a:sy n="113" d="100"/>
        </p:scale>
        <p:origin x="-168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xmlns=""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623586574"/>
              </p:ext>
            </p:extLst>
          </p:nvPr>
        </p:nvGraphicFramePr>
        <p:xfrm>
          <a:off x="294955" y="3694446"/>
          <a:ext cx="4442021" cy="1965960"/>
        </p:xfrm>
        <a:graphic>
          <a:graphicData uri="http://schemas.openxmlformats.org/drawingml/2006/table">
            <a:tbl>
              <a:tblPr/>
              <a:tblGrid>
                <a:gridCol w="4442021">
                  <a:extLst>
                    <a:ext uri="{9D8B030D-6E8A-4147-A177-3AD203B41FA5}">
                      <a16:colId xmlns:a16="http://schemas.microsoft.com/office/drawing/2014/main" xmlns="" val="20000"/>
                    </a:ext>
                  </a:extLst>
                </a:gridCol>
              </a:tblGrid>
              <a:tr h="15608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237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2023 жыл 25 тамыз</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xmlns=""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2042" y="3476245"/>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2023 жылғы 25 </a:t>
            </a:r>
            <a:r>
              <a:rPr lang="ru-RU" altLang="ru-RU" sz="1100" b="1" dirty="0" err="1">
                <a:latin typeface="Times New Roman" panose="02020603050405020304" pitchFamily="18" charset="0"/>
                <a:cs typeface="Times New Roman" panose="02020603050405020304" pitchFamily="18" charset="0"/>
              </a:rPr>
              <a:t>тамыз</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ауасының жағдайы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440631900"/>
              </p:ext>
            </p:extLst>
          </p:nvPr>
        </p:nvGraphicFramePr>
        <p:xfrm>
          <a:off x="5328914" y="3907132"/>
          <a:ext cx="4378995" cy="2513353"/>
        </p:xfrm>
        <a:graphic>
          <a:graphicData uri="http://schemas.openxmlformats.org/drawingml/2006/table">
            <a:tbl>
              <a:tblPr firstRow="1" bandRow="1">
                <a:tableStyleId>{5C22544A-7EE6-4342-B048-85BDC9FD1C3A}</a:tableStyleId>
              </a:tblPr>
              <a:tblGrid>
                <a:gridCol w="1835721">
                  <a:extLst>
                    <a:ext uri="{9D8B030D-6E8A-4147-A177-3AD203B41FA5}">
                      <a16:colId xmlns:a16="http://schemas.microsoft.com/office/drawing/2014/main" xmlns="" val="3583770891"/>
                    </a:ext>
                  </a:extLst>
                </a:gridCol>
                <a:gridCol w="1446828">
                  <a:extLst>
                    <a:ext uri="{9D8B030D-6E8A-4147-A177-3AD203B41FA5}">
                      <a16:colId xmlns:a16="http://schemas.microsoft.com/office/drawing/2014/main" xmlns="" val="1276116030"/>
                    </a:ext>
                  </a:extLst>
                </a:gridCol>
                <a:gridCol w="1096446">
                  <a:extLst>
                    <a:ext uri="{9D8B030D-6E8A-4147-A177-3AD203B41FA5}">
                      <a16:colId xmlns:a16="http://schemas.microsoft.com/office/drawing/2014/main" xmlns="" val="2096923049"/>
                    </a:ext>
                  </a:extLst>
                </a:gridCol>
              </a:tblGrid>
              <a:tr h="54192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x-none"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x-none"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783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100" b="0" i="0" u="none" strike="noStrike">
                          <a:solidFill>
                            <a:srgbClr val="000000"/>
                          </a:solidFill>
                          <a:effectLst/>
                          <a:latin typeface="Calibri" panose="020F0502020204030204" pitchFamily="34" charset="0"/>
                        </a:rPr>
                        <a:t>202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100" b="0" i="0" u="none" strike="noStrike">
                          <a:solidFill>
                            <a:srgbClr val="000000"/>
                          </a:solidFill>
                          <a:effectLst/>
                          <a:latin typeface="Calibri" panose="020F0502020204030204" pitchFamily="34" charset="0"/>
                        </a:rPr>
                        <a:t>0.673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8836861"/>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100" b="0" i="0" u="none" strike="noStrike">
                          <a:solidFill>
                            <a:srgbClr val="000000"/>
                          </a:solidFill>
                          <a:effectLst/>
                          <a:latin typeface="Calibri" panose="020F0502020204030204" pitchFamily="34" charset="0"/>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100" b="0" i="0" u="none" strike="noStrike">
                          <a:solidFill>
                            <a:srgbClr val="000000"/>
                          </a:solidFill>
                          <a:effectLst/>
                          <a:latin typeface="Calibri" panose="020F0502020204030204" pitchFamily="34" charset="0"/>
                        </a:rPr>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100" b="0" i="0" u="none" strike="noStrike">
                          <a:solidFill>
                            <a:srgbClr val="000000"/>
                          </a:solidFill>
                          <a:effectLst/>
                          <a:latin typeface="Calibri" panose="020F0502020204030204" pitchFamily="34" charset="0"/>
                        </a:rPr>
                        <a:t>3316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100" b="0" i="0" u="none" strike="noStrike">
                          <a:solidFill>
                            <a:srgbClr val="000000"/>
                          </a:solidFill>
                          <a:effectLst/>
                          <a:latin typeface="Calibri" panose="020F0502020204030204" pitchFamily="34" charset="0"/>
                        </a:rPr>
                        <a:t>0.663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100" b="0" i="0" u="none" strike="noStrike">
                          <a:solidFill>
                            <a:srgbClr val="000000"/>
                          </a:solidFill>
                          <a:effectLst/>
                          <a:latin typeface="Calibri" panose="020F0502020204030204" pitchFamily="34" charset="0"/>
                        </a:rPr>
                        <a:t>250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100" b="0" i="0" u="none" strike="noStrike">
                          <a:solidFill>
                            <a:srgbClr val="000000"/>
                          </a:solidFill>
                          <a:effectLst/>
                          <a:latin typeface="Calibri" panose="020F0502020204030204" pitchFamily="34" charset="0"/>
                        </a:rPr>
                        <a:t>1.248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100" b="0" i="0" u="none" strike="noStrike">
                          <a:solidFill>
                            <a:srgbClr val="000000"/>
                          </a:solidFill>
                          <a:effectLst/>
                          <a:latin typeface="Calibri" panose="020F0502020204030204" pitchFamily="34" charset="0"/>
                        </a:rPr>
                        <a:t>179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100" b="0" i="0" u="none" strike="noStrike">
                          <a:solidFill>
                            <a:srgbClr val="000000"/>
                          </a:solidFill>
                          <a:effectLst/>
                          <a:latin typeface="Calibri" panose="020F0502020204030204" pitchFamily="34" charset="0"/>
                        </a:rPr>
                        <a:t>0.448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0854">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 </a:t>
                      </a: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100" b="0" i="0" u="none" strike="noStrike">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100" b="0" i="0" u="none" strike="noStrike" dirty="0">
                          <a:solidFill>
                            <a:srgbClr val="000000"/>
                          </a:solidFill>
                          <a:effectLst/>
                          <a:latin typeface="Calibri" panose="020F0502020204030204" pitchFamily="34" charset="0"/>
                        </a:rPr>
                        <a:t>0.075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x-none"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x-none"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043796406"/>
                  </a:ext>
                </a:extLst>
              </a:tr>
            </a:tbl>
          </a:graphicData>
        </a:graphic>
      </p:graphicFrame>
      <p:sp>
        <p:nvSpPr>
          <p:cNvPr id="16" name="Прямоугольник 15"/>
          <p:cNvSpPr/>
          <p:nvPr/>
        </p:nvSpPr>
        <p:spPr>
          <a:xfrm>
            <a:off x="4960458" y="329466"/>
            <a:ext cx="4701348"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26</a:t>
            </a:r>
            <a:r>
              <a:rPr lang="kk-KZ" sz="1100" b="1" dirty="0">
                <a:latin typeface="Times New Roman" panose="02020603050405020304" pitchFamily="18" charset="0"/>
                <a:cs typeface="Times New Roman" panose="02020603050405020304" pitchFamily="18" charset="0"/>
              </a:rPr>
              <a:t> тамызға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2023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25 </a:t>
            </a:r>
            <a:r>
              <a:rPr lang="kk-KZ" sz="1100" b="1" dirty="0">
                <a:latin typeface="Times New Roman" panose="02020603050405020304" pitchFamily="18" charset="0"/>
                <a:cs typeface="Times New Roman" panose="02020603050405020304" pitchFamily="18" charset="0"/>
              </a:rPr>
              <a:t>тамыз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21-ден 26</a:t>
            </a:r>
            <a:r>
              <a:rPr lang="kk-KZ" sz="1100" b="1" dirty="0">
                <a:latin typeface="Times New Roman" panose="02020603050405020304" pitchFamily="18" charset="0"/>
                <a:cs typeface="Times New Roman" panose="02020603050405020304" pitchFamily="18" charset="0"/>
              </a:rPr>
              <a:t> тамыз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21-ға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000" kern="1400" dirty="0">
                <a:solidFill>
                  <a:srgbClr val="000000"/>
                </a:solidFill>
                <a:latin typeface="Times New Roman" panose="02020603050405020304" pitchFamily="18" charset="0"/>
                <a:ea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Көшпелі бұлтты, </a:t>
            </a:r>
            <a:r>
              <a:rPr lang="kk-KZ" sz="1100" kern="1400" dirty="0">
                <a:solidFill>
                  <a:srgbClr val="000000"/>
                </a:solidFill>
                <a:latin typeface="Times New Roman" panose="02020603050405020304" pitchFamily="18" charset="0"/>
                <a:ea typeface="Times New Roman" panose="02020603050405020304" pitchFamily="18" charset="0"/>
              </a:rPr>
              <a:t>жауын-шашынсыз. Оңтүстік-шығыстан жел</a:t>
            </a:r>
            <a:r>
              <a:rPr lang="kk-KZ" sz="1100" dirty="0">
                <a:latin typeface="Times New Roman" panose="02020603050405020304" pitchFamily="18" charset="0"/>
                <a:ea typeface="Times New Roman" panose="02020603050405020304" pitchFamily="18" charset="0"/>
              </a:rPr>
              <a:t> соғады</a:t>
            </a:r>
            <a:r>
              <a:rPr lang="kk-KZ" sz="1100" kern="1400" dirty="0">
                <a:solidFill>
                  <a:srgbClr val="000000"/>
                </a:solidFill>
                <a:latin typeface="Times New Roman" panose="02020603050405020304" pitchFamily="18" charset="0"/>
                <a:ea typeface="Times New Roman" panose="02020603050405020304" pitchFamily="18" charset="0"/>
              </a:rPr>
              <a:t>, күші 5-10 м/с. Ауа температурасы түнде 5-7, күндіз 22-24 жылы.</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27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тамызға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a:t>
            </a:r>
            <a:r>
              <a:rPr lang="ru-RU" sz="1100" b="1" dirty="0">
                <a:latin typeface="Times New Roman" panose="02020603050405020304" pitchFamily="18" charset="0"/>
                <a:cs typeface="Times New Roman" panose="02020603050405020304" pitchFamily="18" charset="0"/>
              </a:rPr>
              <a:t>023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latin typeface="Times New Roman" panose="02020603050405020304" pitchFamily="18" charset="0"/>
                <a:cs typeface="Times New Roman" panose="02020603050405020304" pitchFamily="18" charset="0"/>
              </a:rPr>
              <a:t>26</a:t>
            </a:r>
            <a:r>
              <a:rPr lang="kk-KZ" sz="1100" b="1" dirty="0">
                <a:latin typeface="Times New Roman" panose="02020603050405020304" pitchFamily="18" charset="0"/>
                <a:cs typeface="Times New Roman" panose="02020603050405020304" pitchFamily="18" charset="0"/>
              </a:rPr>
              <a:t> тамыз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21-ден 27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тамыз</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09-ға дейін </a:t>
            </a:r>
          </a:p>
          <a:p>
            <a:pPr algn="just"/>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Көшпелі бұлтты, </a:t>
            </a:r>
            <a:r>
              <a:rPr lang="kk-KZ" sz="1100" dirty="0">
                <a:latin typeface="Times New Roman" panose="02020603050405020304" pitchFamily="18" charset="0"/>
                <a:cs typeface="Times New Roman" panose="02020603050405020304" pitchFamily="18" charset="0"/>
              </a:rPr>
              <a:t>жауын-шашынсыз</a:t>
            </a:r>
            <a:r>
              <a:rPr lang="kk-KZ" sz="1100" dirty="0">
                <a:latin typeface="Times New Roman" panose="02020603050405020304" pitchFamily="18" charset="0"/>
                <a:ea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Оң</a:t>
            </a:r>
            <a:r>
              <a:rPr lang="kk-KZ" sz="1100" dirty="0">
                <a:latin typeface="Times New Roman" panose="02020603050405020304" pitchFamily="18" charset="0"/>
                <a:cs typeface="Times New Roman" panose="02020603050405020304" pitchFamily="18" charset="0"/>
              </a:rPr>
              <a:t>түстік-</a:t>
            </a:r>
            <a:r>
              <a:rPr lang="kk-KZ" sz="1100" dirty="0">
                <a:latin typeface="Times New Roman" panose="02020603050405020304" pitchFamily="18" charset="0"/>
                <a:ea typeface="Times New Roman" panose="02020603050405020304" pitchFamily="18" charset="0"/>
              </a:rPr>
              <a:t>шығыстан</a:t>
            </a:r>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жел</a:t>
            </a:r>
            <a:r>
              <a:rPr lang="kk-KZ" sz="1100" dirty="0">
                <a:latin typeface="Times New Roman" panose="02020603050405020304" pitchFamily="18" charset="0"/>
                <a:ea typeface="Times New Roman" panose="02020603050405020304" pitchFamily="18" charset="0"/>
              </a:rPr>
              <a:t> соғады</a:t>
            </a:r>
            <a:r>
              <a:rPr lang="kk-KZ" sz="1100" kern="1400" dirty="0">
                <a:solidFill>
                  <a:srgbClr val="000000"/>
                </a:solidFill>
                <a:latin typeface="Times New Roman" panose="02020603050405020304" pitchFamily="18" charset="0"/>
                <a:ea typeface="Times New Roman" panose="02020603050405020304" pitchFamily="18" charset="0"/>
              </a:rPr>
              <a:t>, күші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9-14 м/с. Ауа температурасы 9-11 жылы</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xmlns="" id="{25FFC0C9-CE5E-4A2A-B300-5B91E7365327}"/>
              </a:ext>
            </a:extLst>
          </p:cNvPr>
          <p:cNvSpPr txBox="1"/>
          <p:nvPr/>
        </p:nvSpPr>
        <p:spPr>
          <a:xfrm>
            <a:off x="4996115" y="1962203"/>
            <a:ext cx="470134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26 </a:t>
            </a:r>
            <a:r>
              <a:rPr lang="ru-RU" sz="1100" dirty="0" err="1">
                <a:solidFill>
                  <a:schemeClr val="tx1"/>
                </a:solidFill>
                <a:latin typeface="Times New Roman" panose="02020603050405020304" pitchFamily="18" charset="0"/>
                <a:cs typeface="Times New Roman" panose="02020603050405020304" pitchFamily="18" charset="0"/>
              </a:rPr>
              <a:t>тамызға</a:t>
            </a:r>
            <a:r>
              <a:rPr lang="ru-RU" sz="1100" dirty="0">
                <a:solidFill>
                  <a:schemeClr val="tx1"/>
                </a:solidFill>
                <a:latin typeface="Times New Roman" panose="02020603050405020304" pitchFamily="18" charset="0"/>
                <a:cs typeface="Times New Roman" panose="02020603050405020304" pitchFamily="18" charset="0"/>
              </a:rPr>
              <a:t>, түнде 27</a:t>
            </a:r>
            <a:r>
              <a:rPr lang="kk-KZ" sz="1100" b="1"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тамызға </a:t>
            </a:r>
            <a:r>
              <a:rPr lang="ru-RU" sz="1100" dirty="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a:t>
            </a:r>
            <a:r>
              <a:rPr lang="kk-KZ" sz="1100" dirty="0">
                <a:solidFill>
                  <a:schemeClr val="tx1"/>
                </a:solidFill>
                <a:latin typeface="Times New Roman" panose="02020603050405020304" pitchFamily="18" charset="0"/>
                <a:cs typeface="Times New Roman" panose="02020603050405020304" pitchFamily="18" charset="0"/>
              </a:rPr>
              <a:t>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ы</a:t>
            </a:r>
            <a:r>
              <a:rPr lang="kk-KZ" sz="1100" dirty="0">
                <a:solidFill>
                  <a:schemeClr val="tx1"/>
                </a:solidFill>
                <a:latin typeface="Times New Roman" panose="02020603050405020304" pitchFamily="18" charset="0"/>
                <a:cs typeface="Times New Roman" panose="02020603050405020304" pitchFamily="18" charset="0"/>
              </a:rPr>
              <a:t>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қала бойынша ауаның ластану деңгейі </a:t>
            </a:r>
            <a:r>
              <a:rPr lang="ru-RU" sz="1100" b="1" dirty="0" err="1">
                <a:solidFill>
                  <a:srgbClr val="000000"/>
                </a:solidFill>
                <a:latin typeface="Times New Roman" panose="02020603050405020304" pitchFamily="18" charset="0"/>
              </a:rPr>
              <a:t>төмен</a:t>
            </a:r>
            <a:r>
              <a:rPr lang="ru-RU" sz="1100" dirty="0">
                <a:solidFill>
                  <a:srgbClr val="000000"/>
                </a:solidFill>
                <a:latin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болады деп күтілуде.</a:t>
            </a:r>
            <a:endParaRPr lang="kk-KZ"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a:extLst>
              <a:ext uri="{FF2B5EF4-FFF2-40B4-BE49-F238E27FC236}">
                <a16:creationId xmlns:a16="http://schemas.microsoft.com/office/drawing/2014/main" xmlns="" id="{53C9469B-3829-4F73-A929-CB3080D79E5A}"/>
              </a:ext>
            </a:extLst>
          </p:cNvPr>
          <p:cNvSpPr txBox="1"/>
          <p:nvPr/>
        </p:nvSpPr>
        <p:spPr>
          <a:xfrm>
            <a:off x="5057761" y="2918624"/>
            <a:ext cx="4553284" cy="446276"/>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schemeClr val="tx1"/>
                </a:solidFill>
                <a:latin typeface="Times New Roman" panose="02020603050405020304" pitchFamily="18" charset="0"/>
                <a:cs typeface="Times New Roman" panose="02020603050405020304" pitchFamily="18" charset="0"/>
              </a:rPr>
              <a:t>1, 2, 3  </a:t>
            </a:r>
            <a:r>
              <a:rPr lang="kk-KZ" sz="1100" dirty="0">
                <a:solidFill>
                  <a:schemeClr val="tx1"/>
                </a:solidFill>
                <a:latin typeface="Times New Roman" panose="02020603050405020304" pitchFamily="18" charset="0"/>
                <a:cs typeface="Times New Roman" panose="02020603050405020304" pitchFamily="18" charset="0"/>
              </a:rPr>
              <a:t>дәрежелі ҚМЖ ескертуі жоқ</a:t>
            </a:r>
            <a:r>
              <a:rPr lang="ru-RU" sz="1100" dirty="0">
                <a:solidFill>
                  <a:schemeClr val="tx1"/>
                </a:solidFill>
                <a:latin typeface="Times New Roman" panose="02020603050405020304" pitchFamily="18" charset="0"/>
                <a:cs typeface="Times New Roman" panose="02020603050405020304" pitchFamily="18" charset="0"/>
              </a:rPr>
              <a:t>.</a:t>
            </a:r>
          </a:p>
          <a:p>
            <a:pPr lvl="0" algn="ct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xmlns=""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xmlns="" val="20000"/>
                      </a:ext>
                    </a:extLst>
                  </a:gridCol>
                  <a:gridCol w="2175935">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Аринова Н</a:t>
            </a:r>
            <a:r>
              <a:rPr lang="kk-KZ" altLang="ru-RU" sz="1200" b="1" i="1">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/Сальникова 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xmlns="" val="20000"/>
                    </a:ext>
                  </a:extLst>
                </a:gridCol>
                <a:gridCol w="3062196">
                  <a:extLst>
                    <a:ext uri="{9D8B030D-6E8A-4147-A177-3AD203B41FA5}">
                      <a16:colId xmlns:a16="http://schemas.microsoft.com/office/drawing/2014/main" xmlns=""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23715</TotalTime>
  <Words>574</Words>
  <Application>Microsoft Office PowerPoint</Application>
  <PresentationFormat>Лист A4 (210x297 мм)</PresentationFormat>
  <Paragraphs>100</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4034</cp:revision>
  <cp:lastPrinted>2023-01-16T10:13:34Z</cp:lastPrinted>
  <dcterms:created xsi:type="dcterms:W3CDTF">2018-03-27T06:03:00Z</dcterms:created>
  <dcterms:modified xsi:type="dcterms:W3CDTF">2023-08-25T06:52:40Z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