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4" d="100"/>
          <a:sy n="124" d="100"/>
        </p:scale>
        <p:origin x="2026"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25690074"/>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257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14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14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24751147"/>
              </p:ext>
            </p:extLst>
          </p:nvPr>
        </p:nvGraphicFramePr>
        <p:xfrm>
          <a:off x="5024438" y="3984300"/>
          <a:ext cx="4691064" cy="254754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9682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620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620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62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809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a:t>
                      </a:r>
                      <a:endParaRPr lang="en-US"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80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180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1809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3" y="115888"/>
            <a:ext cx="4762314" cy="1815882"/>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 бойынша</a:t>
            </a:r>
            <a:r>
              <a:rPr lang="ru-RU" altLang="ru-RU" sz="1100" b="1" dirty="0">
                <a:latin typeface="Times New Roman" panose="02020603050405020304" pitchFamily="18" charset="0"/>
                <a:cs typeface="Times New Roman" panose="02020603050405020304" pitchFamily="18" charset="0"/>
              </a:rPr>
              <a:t> </a:t>
            </a:r>
            <a:r>
              <a:rPr lang="en-US" altLang="ru-RU" sz="1100" b="1" dirty="0">
                <a:latin typeface="Times New Roman" panose="02020603050405020304" pitchFamily="18" charset="0"/>
                <a:cs typeface="Times New Roman" panose="02020603050405020304" pitchFamily="18" charset="0"/>
              </a:rPr>
              <a:t>1</a:t>
            </a:r>
            <a:r>
              <a:rPr lang="kk-KZ" altLang="ru-RU" sz="1100" b="1" dirty="0">
                <a:latin typeface="Times New Roman" panose="02020603050405020304" pitchFamily="18" charset="0"/>
                <a:cs typeface="Times New Roman" panose="02020603050405020304" pitchFamily="18" charset="0"/>
              </a:rPr>
              <a:t>5 қыркүйекке  </a:t>
            </a:r>
            <a:r>
              <a:rPr lang="ru-RU" altLang="ru-RU" sz="1100" b="1" dirty="0" err="1">
                <a:latin typeface="Times New Roman" panose="02020603050405020304" pitchFamily="18" charset="0"/>
                <a:cs typeface="Times New Roman" panose="02020603050405020304" pitchFamily="18" charset="0"/>
              </a:rPr>
              <a:t>арналған 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2023 ж. </a:t>
            </a:r>
            <a:r>
              <a:rPr lang="kk-KZ" altLang="ru-RU" sz="1100" b="1" dirty="0">
                <a:latin typeface="Times New Roman" pitchFamily="18" charset="0"/>
                <a:cs typeface="Times New Roman" pitchFamily="18" charset="0"/>
              </a:rPr>
              <a:t>21 сағ. 14 қыркүйектен 2</a:t>
            </a:r>
            <a:r>
              <a:rPr lang="en-US" altLang="ru-RU" sz="1100" b="1" dirty="0">
                <a:latin typeface="Times New Roman" pitchFamily="18" charset="0"/>
                <a:cs typeface="Times New Roman" pitchFamily="18" charset="0"/>
              </a:rPr>
              <a:t>1</a:t>
            </a:r>
            <a:r>
              <a:rPr lang="kk-KZ" altLang="ru-RU" sz="1100" b="1" dirty="0">
                <a:latin typeface="Times New Roman" pitchFamily="18" charset="0"/>
                <a:cs typeface="Times New Roman" pitchFamily="18" charset="0"/>
              </a:rPr>
              <a:t> сағ. 15 қыркүйекке 2023 ж. </a:t>
            </a:r>
            <a:r>
              <a:rPr 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r>
              <a:rPr lang="kk-KZ" sz="1050" dirty="0">
                <a:latin typeface="Times New Roman" pitchFamily="18" charset="0"/>
                <a:cs typeface="Times New Roman" pitchFamily="18" charset="0"/>
              </a:rPr>
              <a:t>      Көшпелі бұлтты, жауын-шашынсыз болады. Солтүтік-ш</a:t>
            </a:r>
            <a:r>
              <a:rPr lang="uz-Cyrl-UZ" sz="1050" dirty="0">
                <a:latin typeface="Times New Roman" pitchFamily="18" charset="0"/>
                <a:cs typeface="Times New Roman" pitchFamily="18" charset="0"/>
              </a:rPr>
              <a:t>ығыстан </a:t>
            </a:r>
            <a:r>
              <a:rPr lang="kk-KZ" sz="1050" dirty="0">
                <a:latin typeface="Times New Roman" pitchFamily="18" charset="0"/>
                <a:cs typeface="Times New Roman" pitchFamily="18" charset="0"/>
              </a:rPr>
              <a:t>жел соғады, күші 5-10 м/с. Ауа температурасы түнде 10-12, күндіз 25-27 градус жылы болады.</a:t>
            </a:r>
            <a:endParaRPr lang="ru-RU" sz="1050" dirty="0">
              <a:latin typeface="Times New Roman" pitchFamily="18" charset="0"/>
              <a:cs typeface="Times New Roman" pitchFamily="18" charset="0"/>
            </a:endParaRPr>
          </a:p>
          <a:p>
            <a:pPr indent="182563" algn="just"/>
            <a:r>
              <a:rPr lang="kk-KZ" altLang="ru-RU" sz="1100" b="1" dirty="0">
                <a:latin typeface="Times New Roman" pitchFamily="18" charset="0"/>
                <a:cs typeface="Times New Roman" pitchFamily="18" charset="0"/>
              </a:rPr>
              <a:t>                                         16 қыркүйекке </a:t>
            </a:r>
          </a:p>
          <a:p>
            <a:pPr indent="182563" algn="ctr"/>
            <a:r>
              <a:rPr lang="kk-KZ" altLang="ru-RU" sz="1100" b="1" dirty="0">
                <a:latin typeface="Times New Roman" pitchFamily="18" charset="0"/>
                <a:cs typeface="Times New Roman" pitchFamily="18" charset="0"/>
              </a:rPr>
              <a:t>2023 ж. 21 сағ. 15 қыркүйекктен 09 сағ. 16 қыркүйекке дейін</a:t>
            </a:r>
            <a:endParaRPr lang="en-US" altLang="ru-RU" sz="1100" b="1" dirty="0">
              <a:latin typeface="Times New Roman" pitchFamily="18" charset="0"/>
              <a:cs typeface="Times New Roman" pitchFamily="18" charset="0"/>
            </a:endParaRPr>
          </a:p>
          <a:p>
            <a:pPr lvl="0" indent="182563" algn="just"/>
            <a:r>
              <a:rPr lang="kk-KZ" sz="1050" dirty="0">
                <a:latin typeface="Times New Roman" pitchFamily="18" charset="0"/>
                <a:cs typeface="Times New Roman" pitchFamily="18" charset="0"/>
              </a:rPr>
              <a:t>Көшпелі бұлтты, жауын-шашынсыз болады</a:t>
            </a:r>
            <a:r>
              <a:rPr lang="uz-Cyrl-UZ" sz="1050" dirty="0">
                <a:latin typeface="Times New Roman" pitchFamily="18" charset="0"/>
                <a:cs typeface="Times New Roman" pitchFamily="18" charset="0"/>
              </a:rPr>
              <a:t>. Солтүстік-шығыстан </a:t>
            </a:r>
            <a:r>
              <a:rPr lang="kk-KZ" sz="1050" dirty="0">
                <a:latin typeface="Times New Roman" pitchFamily="18" charset="0"/>
                <a:cs typeface="Times New Roman" pitchFamily="18" charset="0"/>
              </a:rPr>
              <a:t>жел соғады, </a:t>
            </a:r>
            <a:r>
              <a:rPr lang="kk-KZ" sz="1050">
                <a:latin typeface="Times New Roman" pitchFamily="18" charset="0"/>
                <a:cs typeface="Times New Roman" pitchFamily="18" charset="0"/>
              </a:rPr>
              <a:t>күші 5-10 м/с</a:t>
            </a:r>
            <a:r>
              <a:rPr lang="kk-KZ" sz="1050" dirty="0">
                <a:latin typeface="Times New Roman" pitchFamily="18" charset="0"/>
                <a:cs typeface="Times New Roman" pitchFamily="18" charset="0"/>
              </a:rPr>
              <a:t>. Ауа температурасы  10-12 градус жылы болады.</a:t>
            </a:r>
            <a:endParaRPr lang="ru-RU" sz="1050" dirty="0">
              <a:latin typeface="Times New Roman" pitchFamily="18" charset="0"/>
              <a:cs typeface="Times New Roman" pitchFamily="18" charset="0"/>
            </a:endParaRPr>
          </a:p>
        </p:txBody>
      </p:sp>
      <p:sp>
        <p:nvSpPr>
          <p:cNvPr id="22" name="TextBox 13"/>
          <p:cNvSpPr txBox="1"/>
          <p:nvPr/>
        </p:nvSpPr>
        <p:spPr>
          <a:xfrm>
            <a:off x="4977033" y="2057072"/>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15 </a:t>
            </a:r>
            <a:r>
              <a:rPr lang="ru-RU" sz="1200" dirty="0" err="1">
                <a:solidFill>
                  <a:schemeClr val="tx1"/>
                </a:solidFill>
                <a:latin typeface="Times New Roman" panose="02020603050405020304" pitchFamily="18" charset="0"/>
                <a:cs typeface="Times New Roman" panose="02020603050405020304" pitchFamily="18" charset="0"/>
              </a:rPr>
              <a:t>қыркүйекте</a:t>
            </a:r>
            <a:r>
              <a:rPr lang="ru-RU" sz="1200" dirty="0">
                <a:solidFill>
                  <a:schemeClr val="tx1"/>
                </a:solidFill>
                <a:latin typeface="Times New Roman" panose="02020603050405020304" pitchFamily="18" charset="0"/>
                <a:cs typeface="Times New Roman" panose="02020603050405020304" pitchFamily="18" charset="0"/>
              </a:rPr>
              <a:t>, 16 </a:t>
            </a:r>
            <a:r>
              <a:rPr lang="ru-RU" sz="1200" dirty="0" err="1">
                <a:solidFill>
                  <a:schemeClr val="tx1"/>
                </a:solidFill>
                <a:latin typeface="Times New Roman" panose="02020603050405020304" pitchFamily="18" charset="0"/>
                <a:cs typeface="Times New Roman" panose="02020603050405020304" pitchFamily="18" charset="0"/>
              </a:rPr>
              <a:t>қыркүйекке 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a:solidFill>
                  <a:schemeClr val="tx1"/>
                </a:solidFill>
                <a:latin typeface="Times New Roman" panose="02020603050405020304" pitchFamily="18" charset="0"/>
                <a:cs typeface="Times New Roman" panose="02020603050405020304" pitchFamily="18" charset="0"/>
              </a:rPr>
              <a:t>сейілуіне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23</a:t>
            </a:r>
          </a:p>
          <a:p>
            <a:pPr algn="just"/>
            <a:r>
              <a:rPr lang="ru-RU" altLang="ru-RU" sz="1200" dirty="0">
                <a:solidFill>
                  <a:srgbClr val="000000"/>
                </a:solidFill>
                <a:latin typeface="Times New Roman" panose="02020603050405020304" pitchFamily="18" charset="0"/>
                <a:cs typeface="Times New Roman" panose="02020603050405020304" pitchFamily="18" charset="0"/>
              </a:rPr>
              <a:t>№ 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алаңы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p>
          <a:p>
            <a:pPr algn="just"/>
            <a:r>
              <a:rPr lang="ru-RU" altLang="ru-RU" sz="1200" dirty="0">
                <a:solidFill>
                  <a:srgbClr val="000000"/>
                </a:solidFill>
                <a:latin typeface="Times New Roman" panose="02020603050405020304" pitchFamily="18" charset="0"/>
                <a:cs typeface="Times New Roman" panose="02020603050405020304" pitchFamily="18" charset="0"/>
              </a:rPr>
              <a:t>№ 5-ш / қ Самал-3</a:t>
            </a:r>
          </a:p>
          <a:p>
            <a:pPr algn="just"/>
            <a:r>
              <a:rPr lang="ru-RU" altLang="ru-RU" sz="1200" dirty="0">
                <a:solidFill>
                  <a:srgbClr val="000000"/>
                </a:solidFill>
                <a:latin typeface="Times New Roman" panose="02020603050405020304" pitchFamily="18" charset="0"/>
                <a:cs typeface="Times New Roman" panose="02020603050405020304" pitchFamily="18" charset="0"/>
              </a:rPr>
              <a:t>№ 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Метеорологиялық</a:t>
                        </a:r>
                        <a:r>
                          <a:rPr lang="kk-KZ" altLang="en-US" sz="800" baseline="0" dirty="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lang="kk-KZ" sz="800" dirty="0">
                            <a:latin typeface="Times New Roman" panose="02020603050405020304" pitchFamily="18" charset="0"/>
                            <a:cs typeface="Times New Roman" panose="02020603050405020304" pitchFamily="18" charset="0"/>
                          </a:rPr>
                          <a:t>52</a:t>
                        </a:r>
                        <a:r>
                          <a:rPr sz="80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53</a:t>
                        </a:r>
                        <a:r>
                          <a:rPr sz="80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omp_uko@meteo.kz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54-09-75</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lmzps_uko@meteo.kz</a:t>
                        </a:r>
                        <a:r>
                          <a:rPr lang="kk-KZ"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Шымкент қ., </a:t>
              </a:r>
              <a:r>
                <a:rPr lang="ru-RU" altLang="ru-RU" sz="1000" i="1" dirty="0" err="1">
                  <a:latin typeface="Times New Roman" panose="02020603050405020304" pitchFamily="18" charset="0"/>
                  <a:cs typeface="Times New Roman" panose="02020603050405020304" pitchFamily="18" charset="0"/>
                </a:rPr>
                <a:t>Жылқышиев</a:t>
              </a:r>
              <a:r>
                <a:rPr lang="ru-RU" altLang="ru-RU" sz="1000" i="1" dirty="0">
                  <a:latin typeface="Times New Roman" panose="02020603050405020304" pitchFamily="18" charset="0"/>
                  <a:cs typeface="Times New Roman" panose="02020603050405020304" pitchFamily="18" charset="0"/>
                </a:rPr>
                <a:t>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Матегова</a:t>
            </a:r>
            <a:r>
              <a:rPr lang="ru-RU" altLang="ru-RU" sz="1200" b="1" i="1" dirty="0">
                <a:latin typeface="Times New Roman" panose="02020603050405020304" pitchFamily="18" charset="0"/>
                <a:cs typeface="Times New Roman" panose="02020603050405020304" pitchFamily="18" charset="0"/>
              </a:rPr>
              <a:t> Е</a:t>
            </a:r>
            <a:r>
              <a:rPr lang="ru-RU" sz="1200" b="1" i="1" dirty="0">
                <a:latin typeface="Times New Roman" panose="02020603050405020304" pitchFamily="18" charset="0"/>
                <a:cs typeface="Times New Roman" panose="02020603050405020304" pitchFamily="18" charset="0"/>
              </a:rPr>
              <a:t>./</a:t>
            </a:r>
            <a:r>
              <a:rPr lang="ru-RU" sz="1200" b="1" i="1" dirty="0" err="1">
                <a:latin typeface="Times New Roman" panose="02020603050405020304" pitchFamily="18" charset="0"/>
                <a:cs typeface="Times New Roman" panose="02020603050405020304" pitchFamily="18" charset="0"/>
              </a:rPr>
              <a:t>Кахарбеков</a:t>
            </a:r>
            <a:r>
              <a:rPr lang="ru-RU" sz="1200" b="1" i="1">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0,14 ≤ Р &lt;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0,25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13582</TotalTime>
  <Words>630</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2974</cp:revision>
  <cp:lastPrinted>2021-07-01T03:56:27Z</cp:lastPrinted>
  <dcterms:created xsi:type="dcterms:W3CDTF">2018-03-27T06:03:00Z</dcterms:created>
  <dcterms:modified xsi:type="dcterms:W3CDTF">2023-09-14T07:39:46Z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