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97" d="100"/>
          <a:sy n="97" d="100"/>
        </p:scale>
        <p:origin x="77" y="6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11671195"/>
              </p:ext>
            </p:extLst>
          </p:nvPr>
        </p:nvGraphicFramePr>
        <p:xfrm>
          <a:off x="307975" y="2473816"/>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260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17 </a:t>
                      </a:r>
                      <a:r>
                        <a:rPr lang="ru-RU" altLang="zh-CN" sz="1200" b="1" i="1" baseline="0" dirty="0" err="1">
                          <a:solidFill>
                            <a:schemeClr val="tx2">
                              <a:lumMod val="75000"/>
                            </a:schemeClr>
                          </a:solidFill>
                          <a:latin typeface="Times New Roman" panose="02020603050405020304" pitchFamily="18" charset="0"/>
                          <a:cs typeface="Times New Roman" panose="02020603050405020304" pitchFamily="18" charset="0"/>
                        </a:rPr>
                        <a:t>қыркүйек</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97389" y="378258"/>
            <a:ext cx="4752928"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18 </a:t>
            </a:r>
            <a:r>
              <a:rPr lang="ru-RU" altLang="ru-RU" sz="1200" b="1" dirty="0" err="1">
                <a:latin typeface="Times New Roman" panose="02020603050405020304" pitchFamily="18" charset="0"/>
                <a:cs typeface="Times New Roman" panose="02020603050405020304" pitchFamily="18" charset="0"/>
              </a:rPr>
              <a:t>қыркүйек</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17 қыркүйек 2023 ж. сағ. 21-ден 18 қыркүйек 2023 ж. сағ. 21 дейін</a:t>
            </a:r>
          </a:p>
          <a:p>
            <a:pPr algn="just"/>
            <a:r>
              <a:rPr lang="kk-KZ" sz="1200" dirty="0">
                <a:solidFill>
                  <a:prstClr val="black"/>
                </a:solidFill>
                <a:latin typeface="Times New Roman" panose="02020603050405020304" pitchFamily="18" charset="0"/>
                <a:cs typeface="Times New Roman" panose="02020603050405020304" pitchFamily="18" charset="0"/>
              </a:rPr>
              <a:t>Көшпелі бұлтты, жауын-шашынсыз. </a:t>
            </a:r>
            <a:r>
              <a:rPr lang="ru-RU" sz="1200" dirty="0">
                <a:solidFill>
                  <a:prstClr val="black"/>
                </a:solidFill>
                <a:latin typeface="Times New Roman" panose="02020603050405020304" pitchFamily="18" charset="0"/>
                <a:cs typeface="Times New Roman" panose="02020603050405020304" pitchFamily="18" charset="0"/>
              </a:rPr>
              <a:t>Түнде </a:t>
            </a:r>
            <a:r>
              <a:rPr lang="kk-KZ" sz="1200" dirty="0">
                <a:solidFill>
                  <a:prstClr val="black"/>
                </a:solidFill>
                <a:latin typeface="Times New Roman" panose="02020603050405020304" pitchFamily="18" charset="0"/>
                <a:cs typeface="Times New Roman" panose="02020603050405020304" pitchFamily="18" charset="0"/>
              </a:rPr>
              <a:t>және таңертен тұман.</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Оңтүстік-батыстан соғатын жел оңтүстік-шығысқа ауысады, күші 7-12 м/с.</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8-10,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20-22 градус жылы.</a:t>
            </a:r>
          </a:p>
          <a:p>
            <a:pPr algn="just"/>
            <a:endParaRPr lang="ru-RU" sz="1200" dirty="0">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2023 жылғы </a:t>
            </a:r>
            <a:r>
              <a:rPr lang="kk-KZ" sz="1200" b="1" dirty="0">
                <a:solidFill>
                  <a:prstClr val="black"/>
                </a:solidFill>
                <a:latin typeface="Times New Roman" panose="02020603050405020304" pitchFamily="18" charset="0"/>
                <a:cs typeface="Times New Roman" panose="02020603050405020304" pitchFamily="18" charset="0"/>
              </a:rPr>
              <a:t>19 қыркүйек</a:t>
            </a:r>
            <a:endParaRPr lang="kk-KZ" sz="1200" b="1" dirty="0">
              <a:latin typeface="Times New Roman" panose="02020603050405020304" pitchFamily="18" charset="0"/>
              <a:cs typeface="Times New Roman" panose="02020603050405020304" pitchFamily="18" charset="0"/>
            </a:endParaRPr>
          </a:p>
          <a:p>
            <a:pPr lvl="0" algn="ctr"/>
            <a:r>
              <a:rPr lang="kk-KZ" sz="1200" b="1" dirty="0">
                <a:solidFill>
                  <a:prstClr val="black"/>
                </a:solidFill>
                <a:latin typeface="Times New Roman" panose="02020603050405020304" pitchFamily="18" charset="0"/>
                <a:cs typeface="Times New Roman" panose="02020603050405020304" pitchFamily="18" charset="0"/>
              </a:rPr>
              <a:t>18 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19</a:t>
            </a:r>
            <a:r>
              <a:rPr lang="ru-RU" sz="1200" b="1" dirty="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қыркүйек</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algn="just"/>
            <a:r>
              <a:rPr lang="kk-KZ" sz="1200" dirty="0">
                <a:solidFill>
                  <a:prstClr val="black"/>
                </a:solidFill>
                <a:latin typeface="Times New Roman" panose="02020603050405020304" pitchFamily="18" charset="0"/>
                <a:cs typeface="Times New Roman" panose="02020603050405020304" pitchFamily="18" charset="0"/>
              </a:rPr>
              <a:t>Көшпелі бұлтты, жауын-шашынсыз. Түнде және таңертен тұман. Оңтүстік-батыстан жел соғады, күші 5-10 м/с. Ауа температурасы 7-9 </a:t>
            </a:r>
            <a:r>
              <a:rPr lang="ru-RU" sz="1200" dirty="0">
                <a:latin typeface="Times New Roman" panose="02020603050405020304" pitchFamily="18" charset="0"/>
                <a:cs typeface="Times New Roman" panose="02020603050405020304" pitchFamily="18" charset="0"/>
              </a:rPr>
              <a:t>градус</a:t>
            </a:r>
            <a:r>
              <a:rPr lang="kk-KZ" sz="1200" dirty="0">
                <a:solidFill>
                  <a:prstClr val="black"/>
                </a:solidFill>
                <a:latin typeface="Times New Roman" panose="02020603050405020304" pitchFamily="18" charset="0"/>
                <a:cs typeface="Times New Roman" panose="02020603050405020304" pitchFamily="18" charset="0"/>
              </a:rPr>
              <a:t> жылы.</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51580745"/>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0.403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0.132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17 қыркүйек</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4668" y="2679358"/>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18 </a:t>
            </a:r>
            <a:r>
              <a:rPr lang="ru-RU" sz="1200" dirty="0" err="1">
                <a:solidFill>
                  <a:prstClr val="black"/>
                </a:solidFill>
                <a:latin typeface="Times New Roman" panose="02020603050405020304" pitchFamily="18" charset="0"/>
                <a:cs typeface="Times New Roman" panose="02020603050405020304" pitchFamily="18" charset="0"/>
              </a:rPr>
              <a:t>қыркүйек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19</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қыркүйек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сейілу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val="20000"/>
                      </a:ext>
                    </a:extLst>
                  </a:gridCol>
                  <a:gridCol w="2145506">
                    <a:extLst>
                      <a:ext uri="{9D8B030D-6E8A-4147-A177-3AD203B41FA5}">
                        <a16:colId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С. Кан / 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17951</TotalTime>
  <Words>613</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3231</cp:revision>
  <cp:lastPrinted>2021-07-01T07:38:07Z</cp:lastPrinted>
  <dcterms:created xsi:type="dcterms:W3CDTF">2018-03-27T06:03:00Z</dcterms:created>
  <dcterms:modified xsi:type="dcterms:W3CDTF">2023-09-17T07:41:19Z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