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p:scale>
          <a:sx n="110" d="100"/>
          <a:sy n="110" d="100"/>
        </p:scale>
        <p:origin x="456" y="3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866388059"/>
              </p:ext>
            </p:extLst>
          </p:nvPr>
        </p:nvGraphicFramePr>
        <p:xfrm>
          <a:off x="307975" y="2589213"/>
          <a:ext cx="4465638" cy="2117725"/>
        </p:xfrm>
        <a:graphic>
          <a:graphicData uri="http://schemas.openxmlformats.org/drawingml/2006/table">
            <a:tbl>
              <a:tblPr/>
              <a:tblGrid>
                <a:gridCol w="4465638">
                  <a:extLst>
                    <a:ext uri="{9D8B030D-6E8A-4147-A177-3AD203B41FA5}"/>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Атырау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extLst>
              </a:tr>
            </a:tbl>
          </a:graphicData>
        </a:graphic>
      </p:graphicFrame>
      <p:graphicFrame>
        <p:nvGraphicFramePr>
          <p:cNvPr id="23" name="Таблица 2">
            <a:extLst/>
          </p:cNvPr>
          <p:cNvGraphicFramePr>
            <a:graphicFrameLocks noGrp="1"/>
          </p:cNvGraphicFramePr>
          <p:nvPr>
            <p:extLst>
              <p:ext uri="{D42A27DB-BD31-4B8C-83A1-F6EECF244321}">
                <p14:modId xmlns:p14="http://schemas.microsoft.com/office/powerpoint/2010/main" val="2315100799"/>
              </p:ext>
            </p:extLst>
          </p:nvPr>
        </p:nvGraphicFramePr>
        <p:xfrm>
          <a:off x="4900613" y="3860800"/>
          <a:ext cx="4670425" cy="2784472"/>
        </p:xfrm>
        <a:graphic>
          <a:graphicData uri="http://schemas.openxmlformats.org/drawingml/2006/table">
            <a:tbl>
              <a:tblPr firstRow="1" bandRow="1">
                <a:tableStyleId>{5C22544A-7EE6-4342-B048-85BDC9FD1C3A}</a:tableStyleId>
              </a:tblPr>
              <a:tblGrid>
                <a:gridCol w="1751012">
                  <a:extLst>
                    <a:ext uri="{9D8B030D-6E8A-4147-A177-3AD203B41FA5}"/>
                  </a:extLst>
                </a:gridCol>
                <a:gridCol w="1479966">
                  <a:extLst>
                    <a:ext uri="{9D8B030D-6E8A-4147-A177-3AD203B41FA5}"/>
                  </a:extLst>
                </a:gridCol>
                <a:gridCol w="1439447">
                  <a:extLst>
                    <a:ext uri="{9D8B030D-6E8A-4147-A177-3AD203B41FA5}"/>
                  </a:extLst>
                </a:gridCol>
              </a:tblGrid>
              <a:tr h="43229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127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en-US" sz="1100" b="0" i="0" u="none" strike="noStrike" dirty="0" smtClean="0">
                          <a:solidFill>
                            <a:srgbClr val="000000"/>
                          </a:solidFill>
                          <a:effectLst/>
                          <a:latin typeface="Times New Roman" pitchFamily="18" charset="0"/>
                          <a:cs typeface="Times New Roman" pitchFamily="18" charset="0"/>
                        </a:rPr>
                        <a:t>,</a:t>
                      </a:r>
                      <a:r>
                        <a:rPr lang="kk-KZ" sz="1100" b="0" i="0" u="none" strike="noStrike" dirty="0" smtClean="0">
                          <a:solidFill>
                            <a:srgbClr val="000000"/>
                          </a:solidFill>
                          <a:effectLst/>
                          <a:latin typeface="Times New Roman" pitchFamily="18" charset="0"/>
                          <a:cs typeface="Times New Roman" pitchFamily="18" charset="0"/>
                        </a:rPr>
                        <a:t>794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121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0,405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smtClean="0">
                          <a:solidFill>
                            <a:srgbClr val="000000"/>
                          </a:solidFill>
                          <a:effectLst/>
                          <a:latin typeface="Times New Roman" pitchFamily="18" charset="0"/>
                          <a:cs typeface="Times New Roman" pitchFamily="18" charset="0"/>
                        </a:rPr>
                        <a:t>0</a:t>
                      </a:r>
                      <a:r>
                        <a:rPr lang="kk-KZ" sz="1200" b="0" i="0" u="none" strike="noStrike" dirty="0" smtClean="0">
                          <a:solidFill>
                            <a:srgbClr val="000000"/>
                          </a:solidFill>
                          <a:effectLst/>
                          <a:latin typeface="Times New Roman" pitchFamily="18" charset="0"/>
                          <a:cs typeface="Times New Roman" pitchFamily="18" charset="0"/>
                        </a:rPr>
                        <a:t>,000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363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r>
                        <a:rPr lang="kk-KZ" sz="1100" b="0" i="0" u="none" strike="noStrike" dirty="0" smtClean="0">
                          <a:solidFill>
                            <a:srgbClr val="000000"/>
                          </a:solidFill>
                          <a:effectLst/>
                          <a:latin typeface="Times New Roman" pitchFamily="18" charset="0"/>
                          <a:cs typeface="Times New Roman" pitchFamily="18" charset="0"/>
                        </a:rPr>
                        <a:t>,073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30477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0,047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0,000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r h="290439">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smtClean="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123658"/>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a:latin typeface="Times New Roman" pitchFamily="18" charset="0"/>
                <a:cs typeface="Times New Roman" pitchFamily="18" charset="0"/>
              </a:rPr>
              <a:t>қыркүйек</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29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Ашық, </a:t>
            </a:r>
            <a:r>
              <a:rPr lang="kk-KZ" altLang="ru-RU" sz="1200" dirty="0">
                <a:solidFill>
                  <a:srgbClr val="000000"/>
                </a:solidFill>
                <a:latin typeface="Times New Roman" pitchFamily="18" charset="0"/>
                <a:cs typeface="Times New Roman" pitchFamily="18" charset="0"/>
              </a:rPr>
              <a:t>жауын-шашынсыз. Солтүстік, </a:t>
            </a:r>
            <a:r>
              <a:rPr lang="kk-KZ" altLang="ru-RU" sz="1200" dirty="0" smtClean="0">
                <a:solidFill>
                  <a:srgbClr val="000000"/>
                </a:solidFill>
                <a:latin typeface="Times New Roman" pitchFamily="18" charset="0"/>
                <a:cs typeface="Times New Roman" pitchFamily="18" charset="0"/>
              </a:rPr>
              <a:t>солтүстік-батыстан  </a:t>
            </a:r>
            <a:r>
              <a:rPr lang="kk-KZ" altLang="ru-RU" sz="1200" dirty="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1-6 м/с</a:t>
            </a:r>
            <a:r>
              <a:rPr lang="kk-KZ" altLang="ru-RU" sz="1200" dirty="0">
                <a:solidFill>
                  <a:srgbClr val="000000"/>
                </a:solidFill>
                <a:latin typeface="Times New Roman" pitchFamily="18" charset="0"/>
                <a:cs typeface="Times New Roman" pitchFamily="18" charset="0"/>
              </a:rPr>
              <a:t>. Ауа температурасы түнде </a:t>
            </a:r>
            <a:r>
              <a:rPr lang="kk-KZ" altLang="ru-RU" sz="1200" dirty="0" smtClean="0">
                <a:solidFill>
                  <a:srgbClr val="000000"/>
                </a:solidFill>
                <a:latin typeface="Times New Roman" pitchFamily="18" charset="0"/>
                <a:cs typeface="Times New Roman" pitchFamily="18" charset="0"/>
              </a:rPr>
              <a:t>7</a:t>
            </a:r>
            <a:r>
              <a:rPr lang="kk-KZ" altLang="ru-RU" sz="1200" dirty="0" smtClean="0">
                <a:solidFill>
                  <a:srgbClr val="000000"/>
                </a:solidFill>
                <a:latin typeface="Times New Roman" pitchFamily="18" charset="0"/>
                <a:cs typeface="Times New Roman" pitchFamily="18" charset="0"/>
              </a:rPr>
              <a:t>-9, </a:t>
            </a:r>
            <a:r>
              <a:rPr lang="kk-KZ" altLang="ru-RU" sz="1200" dirty="0">
                <a:solidFill>
                  <a:srgbClr val="000000"/>
                </a:solidFill>
                <a:latin typeface="Times New Roman" pitchFamily="18" charset="0"/>
                <a:cs typeface="Times New Roman" pitchFamily="18" charset="0"/>
              </a:rPr>
              <a:t>күндіз </a:t>
            </a:r>
            <a:r>
              <a:rPr lang="kk-KZ" altLang="ru-RU" sz="1200" dirty="0" smtClean="0">
                <a:solidFill>
                  <a:srgbClr val="000000"/>
                </a:solidFill>
                <a:latin typeface="Times New Roman" pitchFamily="18" charset="0"/>
                <a:cs typeface="Times New Roman" pitchFamily="18" charset="0"/>
              </a:rPr>
              <a:t>22-24  </a:t>
            </a:r>
            <a:r>
              <a:rPr lang="kk-KZ" altLang="ru-RU" sz="1200" dirty="0">
                <a:solidFill>
                  <a:srgbClr val="000000"/>
                </a:solidFill>
                <a:latin typeface="Times New Roman" pitchFamily="18" charset="0"/>
                <a:cs typeface="Times New Roman" pitchFamily="18" charset="0"/>
              </a:rPr>
              <a:t>жылы</a:t>
            </a:r>
            <a:r>
              <a:rPr lang="kk-KZ" altLang="ru-RU" sz="1200" dirty="0" smtClean="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smtClean="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қыркүйек</a:t>
            </a:r>
            <a:endParaRPr lang="kk-KZ" altLang="ru-RU" sz="1200" b="1" dirty="0">
              <a:latin typeface="Times New Roman" pitchFamily="18" charset="0"/>
              <a:cs typeface="Times New Roman" pitchFamily="18" charset="0"/>
            </a:endParaRPr>
          </a:p>
          <a:p>
            <a:pPr algn="ctr"/>
            <a:r>
              <a:rPr lang="ru-RU" altLang="ru-RU" sz="1200" b="1" dirty="0" smtClean="0">
                <a:latin typeface="Times New Roman" pitchFamily="18" charset="0"/>
                <a:cs typeface="Times New Roman" pitchFamily="18" charset="0"/>
              </a:rPr>
              <a:t>29 </a:t>
            </a:r>
            <a:r>
              <a:rPr lang="en-US"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қыркүйек</a:t>
            </a:r>
            <a:r>
              <a:rPr lang="ru-RU"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қыркүйек </a:t>
            </a:r>
            <a:r>
              <a:rPr lang="ru-RU" altLang="ru-RU" sz="1200" b="1" dirty="0" smtClean="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smtClean="0">
                <a:solidFill>
                  <a:srgbClr val="000000"/>
                </a:solidFill>
                <a:latin typeface="Times New Roman" pitchFamily="18" charset="0"/>
                <a:cs typeface="Times New Roman" pitchFamily="18" charset="0"/>
              </a:rPr>
              <a:t>Ашық, жауын-шашынсыз</a:t>
            </a:r>
            <a:r>
              <a:rPr lang="kk-KZ" altLang="ru-RU" sz="1200" dirty="0" smtClean="0">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Солтүстік-батыстан</a:t>
            </a:r>
            <a:r>
              <a:rPr lang="kk-KZ" altLang="ru-RU" sz="1200" dirty="0" smtClean="0">
                <a:latin typeface="Times New Roman" pitchFamily="18" charset="0"/>
                <a:cs typeface="Times New Roman" pitchFamily="18" charset="0"/>
              </a:rPr>
              <a:t> </a:t>
            </a:r>
            <a:r>
              <a:rPr lang="kk-KZ" altLang="ru-RU" sz="1200" dirty="0" smtClean="0">
                <a:latin typeface="Times New Roman" pitchFamily="18" charset="0"/>
                <a:cs typeface="Times New Roman" pitchFamily="18" charset="0"/>
              </a:rPr>
              <a:t>жел </a:t>
            </a:r>
            <a:r>
              <a:rPr lang="kk-KZ" altLang="ru-RU" sz="1200" dirty="0">
                <a:latin typeface="Times New Roman" pitchFamily="18" charset="0"/>
                <a:cs typeface="Times New Roman" pitchFamily="18" charset="0"/>
              </a:rPr>
              <a:t>соғады,  күші </a:t>
            </a:r>
            <a:r>
              <a:rPr lang="kk-KZ" altLang="ru-RU" sz="1200" dirty="0" smtClean="0">
                <a:latin typeface="Times New Roman" pitchFamily="18" charset="0"/>
                <a:cs typeface="Times New Roman" pitchFamily="18" charset="0"/>
              </a:rPr>
              <a:t>1-6 </a:t>
            </a:r>
            <a:r>
              <a:rPr lang="kk-KZ" altLang="ru-RU" sz="1200" dirty="0" smtClean="0">
                <a:latin typeface="Times New Roman" pitchFamily="18" charset="0"/>
                <a:cs typeface="Times New Roman" pitchFamily="18" charset="0"/>
              </a:rPr>
              <a:t>м/с</a:t>
            </a:r>
            <a:r>
              <a:rPr lang="kk-KZ" altLang="ru-RU" sz="1200" dirty="0">
                <a:latin typeface="Times New Roman" pitchFamily="18" charset="0"/>
                <a:cs typeface="Times New Roman" pitchFamily="18" charset="0"/>
              </a:rPr>
              <a:t>. Ауа температурасы  </a:t>
            </a:r>
            <a:r>
              <a:rPr lang="kk-KZ" altLang="ru-RU" sz="1200" dirty="0" smtClean="0">
                <a:latin typeface="Times New Roman" pitchFamily="18" charset="0"/>
                <a:cs typeface="Times New Roman" pitchFamily="18" charset="0"/>
              </a:rPr>
              <a:t>8-10  </a:t>
            </a:r>
            <a:r>
              <a:rPr lang="kk-KZ" altLang="ru-RU" sz="1200" dirty="0" smtClean="0">
                <a:latin typeface="Times New Roman" pitchFamily="18" charset="0"/>
                <a:cs typeface="Times New Roman" pitchFamily="18" charset="0"/>
              </a:rPr>
              <a:t>жылы</a:t>
            </a:r>
            <a:r>
              <a:rPr lang="ru-RU" altLang="ru-RU" sz="1200" dirty="0">
                <a:solidFill>
                  <a:srgbClr val="000000"/>
                </a:solidFill>
                <a:latin typeface="Times New Roman" pitchFamily="18" charset="0"/>
                <a:cs typeface="Times New Roman" pitchFamily="18" charset="0"/>
              </a:rPr>
              <a:t>.</a:t>
            </a: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smtClean="0">
                <a:solidFill>
                  <a:schemeClr val="tx1"/>
                </a:solidFill>
                <a:latin typeface="Times New Roman" panose="02020603050405020304" pitchFamily="18" charset="0"/>
                <a:cs typeface="Times New Roman" panose="02020603050405020304" pitchFamily="18" charset="0"/>
              </a:rPr>
              <a:t> 1, 2</a:t>
            </a:r>
            <a:r>
              <a:rPr lang="ru-RU" sz="1200" dirty="0">
                <a:solidFill>
                  <a:schemeClr val="tx1"/>
                </a:solidFill>
                <a:latin typeface="Times New Roman" panose="02020603050405020304" pitchFamily="18" charset="0"/>
                <a:cs typeface="Times New Roman" panose="02020603050405020304" pitchFamily="18" charset="0"/>
              </a:rPr>
              <a:t>,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kk-KZ" sz="1200" b="1" i="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extLst>
                  </a:gridCol>
                  <a:gridCol w="2017888">
                    <a:extLst>
                      <a:ext uri="{9D8B030D-6E8A-4147-A177-3AD203B41FA5}"/>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ҚОКЗБ</a:t>
                        </a:r>
                        <a:r>
                          <a:rPr lang="ru-RU" sz="800" baseline="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cgmatyrau.him@mail.ru</a:t>
                        </a:r>
                        <a:endParaRPr lang="en-US" altLang="x-none" sz="800" dirty="0" smtClean="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3"/>
                          </a:rPr>
                          <a:t>omp_atr@</a:t>
                        </a:r>
                        <a:r>
                          <a:rPr lang="en-US" altLang="x-none" sz="800" b="1" dirty="0" smtClean="0">
                            <a:latin typeface="Times New Roman" panose="02020603050405020304" pitchFamily="18" charset="0"/>
                            <a:cs typeface="Times New Roman" panose="02020603050405020304" pitchFamily="18" charset="0"/>
                            <a:hlinkClick r:id="rId3"/>
                          </a:rPr>
                          <a:t>meteo.kz</a:t>
                        </a:r>
                        <a:endParaRPr lang="en-US" altLang="x-none" sz="800" b="1" dirty="0" smtClean="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extLst>
                </a:gridCol>
                <a:gridCol w="3038121">
                  <a:extLst>
                    <a:ext uri="{9D8B030D-6E8A-4147-A177-3AD203B41FA5}"/>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extLst>
                </a:gridCol>
                <a:gridCol w="3757467">
                  <a:extLst>
                    <a:ext uri="{9D8B030D-6E8A-4147-A177-3AD203B41FA5}"/>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18002</TotalTime>
  <Words>577</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3174</cp:revision>
  <cp:lastPrinted>2023-02-06T06:57:51Z</cp:lastPrinted>
  <dcterms:created xsi:type="dcterms:W3CDTF">2018-03-27T06:03:00Z</dcterms:created>
  <dcterms:modified xsi:type="dcterms:W3CDTF">2023-09-28T07:10:19Z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